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3.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4.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229" r:id="rId1"/>
    <p:sldMasterId id="2147484922" r:id="rId2"/>
    <p:sldMasterId id="2147484973" r:id="rId3"/>
    <p:sldMasterId id="2147485063" r:id="rId4"/>
    <p:sldMasterId id="2147485124" r:id="rId5"/>
  </p:sldMasterIdLst>
  <p:notesMasterIdLst>
    <p:notesMasterId r:id="rId52"/>
  </p:notesMasterIdLst>
  <p:handoutMasterIdLst>
    <p:handoutMasterId r:id="rId53"/>
  </p:handoutMasterIdLst>
  <p:sldIdLst>
    <p:sldId id="256" r:id="rId6"/>
    <p:sldId id="2147479799" r:id="rId7"/>
    <p:sldId id="2147479800" r:id="rId8"/>
    <p:sldId id="257" r:id="rId9"/>
    <p:sldId id="2147479801" r:id="rId10"/>
    <p:sldId id="2147479803" r:id="rId11"/>
    <p:sldId id="2147479805" r:id="rId12"/>
    <p:sldId id="2147479806" r:id="rId13"/>
    <p:sldId id="2147479807" r:id="rId14"/>
    <p:sldId id="2147479814" r:id="rId15"/>
    <p:sldId id="2147479811" r:id="rId16"/>
    <p:sldId id="2147479812" r:id="rId17"/>
    <p:sldId id="2147479809" r:id="rId18"/>
    <p:sldId id="2147479836" r:id="rId19"/>
    <p:sldId id="2147479816" r:id="rId20"/>
    <p:sldId id="2147479813" r:id="rId21"/>
    <p:sldId id="2147479837" r:id="rId22"/>
    <p:sldId id="2147479817" r:id="rId23"/>
    <p:sldId id="2147479818" r:id="rId24"/>
    <p:sldId id="2147479819" r:id="rId25"/>
    <p:sldId id="2147479820" r:id="rId26"/>
    <p:sldId id="2147479821" r:id="rId27"/>
    <p:sldId id="2147479838" r:id="rId28"/>
    <p:sldId id="309" r:id="rId29"/>
    <p:sldId id="2147479759" r:id="rId30"/>
    <p:sldId id="2147479742" r:id="rId31"/>
    <p:sldId id="2147479754" r:id="rId32"/>
    <p:sldId id="2147479823" r:id="rId33"/>
    <p:sldId id="2147479777" r:id="rId34"/>
    <p:sldId id="2147479783" r:id="rId35"/>
    <p:sldId id="2147479826" r:id="rId36"/>
    <p:sldId id="2147479792" r:id="rId37"/>
    <p:sldId id="2147479793" r:id="rId38"/>
    <p:sldId id="2147479825" r:id="rId39"/>
    <p:sldId id="2147479785" r:id="rId40"/>
    <p:sldId id="328" r:id="rId41"/>
    <p:sldId id="2147479832" r:id="rId42"/>
    <p:sldId id="2147479833" r:id="rId43"/>
    <p:sldId id="2147479835" r:id="rId44"/>
    <p:sldId id="2147479781" r:id="rId45"/>
    <p:sldId id="2147479787" r:id="rId46"/>
    <p:sldId id="2147479828" r:id="rId47"/>
    <p:sldId id="2147479829" r:id="rId48"/>
    <p:sldId id="2147479830" r:id="rId49"/>
    <p:sldId id="2147479831" r:id="rId50"/>
    <p:sldId id="2147479789" r:id="rId51"/>
  </p:sldIdLst>
  <p:sldSz cx="12192000" cy="6858000"/>
  <p:notesSz cx="6858000" cy="9144000"/>
  <p:custDataLst>
    <p:tags r:id="rId54"/>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93118E3-AF28-4E0A-BB46-ECA95BA91344}">
          <p14:sldIdLst>
            <p14:sldId id="256"/>
            <p14:sldId id="2147479799"/>
            <p14:sldId id="2147479800"/>
          </p14:sldIdLst>
        </p14:section>
        <p14:section name="Plan and prepare to develop AI solutions on Azure" id="{945A8F86-1E21-4A81-9403-EC3E23B5AC10}">
          <p14:sldIdLst>
            <p14:sldId id="257"/>
            <p14:sldId id="2147479801"/>
            <p14:sldId id="2147479803"/>
            <p14:sldId id="2147479805"/>
            <p14:sldId id="2147479806"/>
            <p14:sldId id="2147479807"/>
            <p14:sldId id="2147479814"/>
          </p14:sldIdLst>
        </p14:section>
        <p14:section name="Choose and deploy a model" id="{E02F070C-2008-4FE0-804C-4CC5EF4756C1}">
          <p14:sldIdLst>
            <p14:sldId id="2147479811"/>
            <p14:sldId id="2147479812"/>
            <p14:sldId id="2147479809"/>
            <p14:sldId id="2147479836"/>
            <p14:sldId id="2147479816"/>
            <p14:sldId id="2147479813"/>
            <p14:sldId id="2147479837"/>
          </p14:sldIdLst>
        </p14:section>
        <p14:section name="Develop an AI app with the Azure AI Foundry SDK" id="{ED859FB8-588E-44FE-A5DD-844F990696B6}">
          <p14:sldIdLst>
            <p14:sldId id="2147479817"/>
            <p14:sldId id="2147479818"/>
            <p14:sldId id="2147479819"/>
            <p14:sldId id="2147479820"/>
            <p14:sldId id="2147479821"/>
            <p14:sldId id="2147479838"/>
          </p14:sldIdLst>
        </p14:section>
        <p14:section name="Build a RAG-based agent with your own data using Azure AI Foundry" id="{79657F3C-9A0B-40A4-88C7-25936FABCF8F}">
          <p14:sldIdLst>
            <p14:sldId id="309"/>
            <p14:sldId id="2147479759"/>
            <p14:sldId id="2147479742"/>
            <p14:sldId id="2147479754"/>
            <p14:sldId id="2147479823"/>
            <p14:sldId id="2147479777"/>
          </p14:sldIdLst>
        </p14:section>
        <p14:section name="Fine-tune a language model with Azure AI Foundry" id="{97C96361-666F-40E5-B2A0-2B2346729AAC}">
          <p14:sldIdLst>
            <p14:sldId id="2147479783"/>
            <p14:sldId id="2147479826"/>
            <p14:sldId id="2147479792"/>
            <p14:sldId id="2147479793"/>
            <p14:sldId id="2147479825"/>
            <p14:sldId id="2147479785"/>
          </p14:sldIdLst>
        </p14:section>
        <p14:section name="RAI" id="{55DCFBEC-AA60-4F60-BA67-4F27FCFB0595}">
          <p14:sldIdLst>
            <p14:sldId id="328"/>
            <p14:sldId id="2147479832"/>
            <p14:sldId id="2147479833"/>
            <p14:sldId id="2147479835"/>
            <p14:sldId id="2147479781"/>
          </p14:sldIdLst>
        </p14:section>
        <p14:section name="Evaluate generative AI performance in Azure AI Foundry portal" id="{6B421E5D-2FDA-4AE2-AFC1-1EF1FFB6B930}">
          <p14:sldIdLst>
            <p14:sldId id="2147479787"/>
            <p14:sldId id="2147479828"/>
            <p14:sldId id="2147479829"/>
            <p14:sldId id="2147479830"/>
            <p14:sldId id="2147479831"/>
            <p14:sldId id="2147479789"/>
          </p14:sldIdLst>
        </p14:section>
      </p14:sectionLst>
    </p:ext>
    <p:ext uri="{EFAFB233-063F-42B5-8137-9DF3F51BA10A}">
      <p15:sldGuideLst xmlns:p15="http://schemas.microsoft.com/office/powerpoint/2012/main">
        <p15:guide id="1" pos="4200" userDrawn="1">
          <p15:clr>
            <a:srgbClr val="A4A3A4"/>
          </p15:clr>
        </p15:guide>
        <p15:guide id="2" orient="horz" pos="2160">
          <p15:clr>
            <a:srgbClr val="A4A3A4"/>
          </p15:clr>
        </p15:guide>
        <p15:guide id="3" pos="584" userDrawn="1">
          <p15:clr>
            <a:srgbClr val="A4A3A4"/>
          </p15:clr>
        </p15:guide>
        <p15:guide id="5"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1V>
      <a:tcStyle>
        <a:tcBdr>
          <a:top>
            <a:lnRef idx="1">
              <a:schemeClr val="accent6"/>
            </a:lnRef>
          </a:top>
          <a:bottom>
            <a:lnRef idx="1">
              <a:schemeClr val="accent6"/>
            </a:lnRef>
          </a:bottom>
        </a:tcBdr>
        <a:fill>
          <a:solidFill>
            <a:schemeClr val="accent6">
              <a:alpha val="40000"/>
            </a:schemeClr>
          </a:solidFill>
        </a:fill>
      </a:tcStyle>
    </a:band1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E3FDE45-AF77-4B5C-9715-49D594BDF05E}" styleName="Light Style 1 - Accent 2">
    <a:wholeTbl>
      <a:tcTxStyle>
        <a:fontRef idx="minor"/>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346" autoAdjust="0"/>
    <p:restoredTop sz="96247" autoAdjust="0"/>
  </p:normalViewPr>
  <p:slideViewPr>
    <p:cSldViewPr snapToGrid="0">
      <p:cViewPr varScale="1">
        <p:scale>
          <a:sx n="118" d="100"/>
          <a:sy n="118" d="100"/>
        </p:scale>
        <p:origin x="341" y="86"/>
      </p:cViewPr>
      <p:guideLst>
        <p:guide pos="4200"/>
        <p:guide orient="horz" pos="2160"/>
        <p:guide pos="584"/>
        <p:guide pos="3840"/>
      </p:guideLst>
    </p:cSldViewPr>
  </p:slideViewPr>
  <p:notesTextViewPr>
    <p:cViewPr>
      <p:scale>
        <a:sx n="1" d="1"/>
        <a:sy n="1" d="1"/>
      </p:scale>
      <p:origin x="0" y="0"/>
    </p:cViewPr>
  </p:notesTextViewPr>
  <p:notesViewPr>
    <p:cSldViewPr snapToGrid="0">
      <p:cViewPr>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anose="020B0502040204020203"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F66B00-6144-45ED-BFDB-3936850BDA03}" type="datetime8">
              <a:rPr lang="en-US" smtClean="0">
                <a:latin typeface="Segoe UI" panose="020B0502040204020203" pitchFamily="34" charset="0"/>
              </a:rPr>
              <a:t>12/16/2025 2:12 PM</a:t>
            </a:fld>
            <a:endParaRPr lang="en-US">
              <a:latin typeface="Segoe UI" panose="020B0502040204020203"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anose="020B0502040204020203" pitchFamily="34" charset="0"/>
              </a:rPr>
              <a:t>‹#›</a:t>
            </a:fld>
            <a:endParaRPr lang="en-US">
              <a:latin typeface="Segoe UI" panose="020B0502040204020203"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anose="020B0502040204020203" pitchFamily="34" charset="0"/>
              </a:defRPr>
            </a:lvl1pPr>
          </a:lstStyle>
          <a:p>
            <a:fld id="{61486BA7-839C-4D2B-BD52-EF0BBA8433FD}" type="datetime8">
              <a:rPr lang="en-US" smtClean="0"/>
              <a:t>12/16/2025 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B4008EB6-D09E-4580-8CD6-DDB14511944F}" type="slidenum">
              <a:rPr lang="en-US" smtClean="0"/>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anose="020B0604020202020204" pitchFamily="34" charset="0"/>
      <a:buChar char="•"/>
      <a:defRPr sz="882" kern="1200">
        <a:solidFill>
          <a:schemeClr val="tx1"/>
        </a:solidFill>
        <a:latin typeface="Segoe UI Light"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la ruta de aprendizaje de Microsoft Learn de la que se deriva esta presentación.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a:t>
            </a:fld>
            <a:endParaRPr lang="en-US"/>
          </a:p>
        </p:txBody>
      </p:sp>
    </p:spTree>
    <p:extLst>
      <p:ext uri="{BB962C8B-B14F-4D97-AF65-F5344CB8AC3E}">
        <p14:creationId xmlns:p14="http://schemas.microsoft.com/office/powerpoint/2010/main" val="154047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10</a:t>
            </a:fld>
            <a:endParaRPr lang="en-US"/>
          </a:p>
        </p:txBody>
      </p:sp>
    </p:spTree>
    <p:extLst>
      <p:ext uri="{BB962C8B-B14F-4D97-AF65-F5344CB8AC3E}">
        <p14:creationId xmlns:p14="http://schemas.microsoft.com/office/powerpoint/2010/main" val="2385099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11</a:t>
            </a:fld>
            <a:endParaRPr lang="en-US"/>
          </a:p>
        </p:txBody>
      </p:sp>
    </p:spTree>
    <p:extLst>
      <p:ext uri="{BB962C8B-B14F-4D97-AF65-F5344CB8AC3E}">
        <p14:creationId xmlns:p14="http://schemas.microsoft.com/office/powerpoint/2010/main" val="87341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Señala que el catálogo de modelos hace que una gama más amplia de modelos esté disponible que Azure OpenAI Service por sí mismo. Puedes acceder a una amplia gama de modelos desde varios orígenes, implementarlos fácilmente y usarlos en un proyecto de Microsoft Foundry.</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12</a:t>
            </a:fld>
            <a:endParaRPr lang="en-US"/>
          </a:p>
        </p:txBody>
      </p:sp>
    </p:spTree>
    <p:extLst>
      <p:ext uri="{BB962C8B-B14F-4D97-AF65-F5344CB8AC3E}">
        <p14:creationId xmlns:p14="http://schemas.microsoft.com/office/powerpoint/2010/main" val="379473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Descripción más detallada de las métricas:</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Índice de calidad</a:t>
            </a:r>
            <a:r>
              <a:rPr lang="es-ES" sz="882" b="0" i="0" strike="noStrike" cap="none" baseline="0">
                <a:solidFill>
                  <a:srgbClr val="000000"/>
                </a:solidFill>
                <a:effectLst/>
                <a:latin typeface="Segoe UI Light"/>
                <a:ea typeface="Segoe UI Light"/>
                <a:cs typeface="Segoe UI Light"/>
              </a:rPr>
              <a:t>: </a:t>
            </a:r>
            <a:r>
              <a:rPr lang="es-ES" sz="882" b="0" i="0" strike="noStrike" cap="none" baseline="0">
                <a:solidFill>
                  <a:srgbClr val="161616"/>
                </a:solidFill>
                <a:effectLst/>
                <a:latin typeface="Segoe UI"/>
                <a:ea typeface="Segoe UI"/>
                <a:cs typeface="Segoe UI"/>
              </a:rPr>
              <a:t>el índice de calidad se calcula mediante el promedio de puntuaciones de precisión aplicables (exact_match, pass@1, arena_hard) en conjuntos de datos de bancos de pruebas estándar completos.</a:t>
            </a:r>
            <a:endParaRPr lang="en-US"/>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Precisión</a:t>
            </a:r>
            <a:r>
              <a:rPr lang="es-ES" sz="882" b="0" i="0" strike="noStrike" cap="none" baseline="0">
                <a:solidFill>
                  <a:srgbClr val="000000"/>
                </a:solidFill>
                <a:effectLst/>
                <a:latin typeface="Segoe UI Light"/>
                <a:ea typeface="Segoe UI Light"/>
                <a:cs typeface="Segoe UI Light"/>
              </a:rPr>
              <a:t>: las puntuaciones de precisión están disponibles a nivel de conjunto de datos y modelo. A nivel de conjunto de datos, la puntuación es el valor medio de una métrica de precisión calculada sobre todos los ejemplos del conjunto de datos. La métrica de precisión usada coincide exactamente en todos los casos excepto en el conjunto de datos </a:t>
            </a:r>
            <a:r>
              <a:rPr lang="es-ES" sz="882" b="0" i="1" strike="noStrike" cap="none" baseline="0">
                <a:solidFill>
                  <a:srgbClr val="000000"/>
                </a:solidFill>
                <a:effectLst/>
                <a:latin typeface="Segoe UI Light"/>
                <a:ea typeface="Segoe UI Light"/>
                <a:cs typeface="Segoe UI Light"/>
              </a:rPr>
              <a:t>HumanEval</a:t>
            </a:r>
            <a:r>
              <a:rPr lang="es-ES" sz="882" b="0" i="0" strike="noStrike" cap="none" baseline="0">
                <a:solidFill>
                  <a:srgbClr val="000000"/>
                </a:solidFill>
                <a:effectLst/>
                <a:latin typeface="Segoe UI Light"/>
                <a:ea typeface="Segoe UI Light"/>
                <a:cs typeface="Segoe UI Light"/>
              </a:rPr>
              <a:t> que usa la métrica pass@1. La coincidencia exacta simplemente compara el texto generado por el modelo con la respuesta correcta según el conjunto de datos, indicando uno si el texto generado coincide exactamente con la respuesta y cero en caso contrario. Pass@1 mide la proporción de soluciones de modelo que pasan un conjunto de pruebas unitarias en una tarea de generación de código. A nivel de modelo, la puntuación de precisión es la media de las precisiones de nivel de conjunto de datos para cada modelo.</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Coste</a:t>
            </a:r>
            <a:r>
              <a:rPr lang="es-ES" sz="882" b="0" i="0" strike="noStrike" cap="none" baseline="0">
                <a:solidFill>
                  <a:srgbClr val="000000"/>
                </a:solidFill>
                <a:effectLst/>
                <a:latin typeface="Segoe UI Light"/>
                <a:ea typeface="Segoe UI Light"/>
                <a:cs typeface="Segoe UI Light"/>
              </a:rPr>
              <a:t>: el coste del modelo se basa en el coste por token para las solicitudes de entrada y las respuestas de salida.</a:t>
            </a:r>
            <a:endParaRPr lang="en-US" b="1">
              <a:effectLst/>
            </a:endParaRP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Coherencia</a:t>
            </a:r>
            <a:r>
              <a:rPr lang="es-ES" sz="882" b="0" i="0" strike="noStrike" cap="none" baseline="0">
                <a:solidFill>
                  <a:srgbClr val="000000"/>
                </a:solidFill>
                <a:effectLst/>
                <a:latin typeface="Segoe UI Light"/>
                <a:ea typeface="Segoe UI Light"/>
                <a:cs typeface="Segoe UI Light"/>
              </a:rPr>
              <a:t>: la coherencia evalúa en qué medida el modelo de lenguaje puede producir flujos de salida con facilidad, que se lean con naturalidad y se asemejen al lenguaje humano.</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Fluidez</a:t>
            </a:r>
            <a:r>
              <a:rPr lang="es-ES" sz="882" b="0" i="0" strike="noStrike" cap="none" baseline="0">
                <a:solidFill>
                  <a:srgbClr val="000000"/>
                </a:solidFill>
                <a:effectLst/>
                <a:latin typeface="Segoe UI Light"/>
                <a:ea typeface="Segoe UI Light"/>
                <a:cs typeface="Segoe UI Light"/>
              </a:rPr>
              <a:t>: la fluidez evalúa el dominio del idioma de una respuesta prevista de IA generativa. Evalúa el nivel de conformidad del texto generado con las reglas gramaticales, estructuras sintácticas y uso adecuado del vocabulario, lo que da lugar a respuestas lingüísticas correctas y naturales.</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GPTSimilarity</a:t>
            </a:r>
            <a:r>
              <a:rPr lang="es-ES" sz="882" b="0" i="0" strike="noStrike" cap="none" baseline="0">
                <a:solidFill>
                  <a:srgbClr val="000000"/>
                </a:solidFill>
                <a:effectLst/>
                <a:latin typeface="Segoe UI Light"/>
                <a:ea typeface="Segoe UI Light"/>
                <a:cs typeface="Segoe UI Light"/>
              </a:rPr>
              <a:t>: GPTSimilarity es una medida que cuantifica la similitud entre una frase verdadera real (o documento) y la frase de predicción generada por un modelo de IA. Se obtiene calculando primero la computación de inserciones de nivel de frase mediante la API de inserciones para la verdad real y la predicción del modelo. Estas incrustaciones representan representaciones vectoriales de alta dimensión de las oraciones, capturando su significado semántico y contexto.</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Base</a:t>
            </a:r>
            <a:r>
              <a:rPr lang="es-ES" sz="882" b="0" i="0" strike="noStrike" cap="none" baseline="0">
                <a:solidFill>
                  <a:srgbClr val="000000"/>
                </a:solidFill>
                <a:effectLst/>
                <a:latin typeface="Segoe UI Light"/>
                <a:ea typeface="Segoe UI Light"/>
                <a:cs typeface="Segoe UI Light"/>
              </a:rPr>
              <a:t>: la base evalúa el nivel de alineación de las respuestas generadas del modelo de lenguaje con la información del origen de entrada.</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Relevancia</a:t>
            </a:r>
            <a:r>
              <a:rPr lang="es-ES" sz="882" b="0" i="0" strike="noStrike" cap="none" baseline="0">
                <a:solidFill>
                  <a:srgbClr val="000000"/>
                </a:solidFill>
                <a:effectLst/>
                <a:latin typeface="Segoe UI Light"/>
                <a:ea typeface="Segoe UI Light"/>
                <a:cs typeface="Segoe UI Light"/>
              </a:rPr>
              <a:t>: la relevancia evalúa la medida en que las respuestas generadas del modelo de lenguaje son pertinentes y directamente relacionadas con las preguntas formuladas.</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Latencia</a:t>
            </a:r>
            <a:r>
              <a:rPr lang="es-ES" sz="882" b="0" i="0" strike="noStrike" cap="none" baseline="0">
                <a:solidFill>
                  <a:srgbClr val="000000"/>
                </a:solidFill>
                <a:effectLst/>
                <a:latin typeface="Segoe UI Light"/>
                <a:ea typeface="Segoe UI Light"/>
                <a:cs typeface="Segoe UI Light"/>
              </a:rPr>
              <a:t>: la latencia mide el tiempo que suele tardar un modelo en responder a un mensaje.</a:t>
            </a:r>
            <a:endParaRPr lang="LID4096" b="1"/>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13</a:t>
            </a:fld>
            <a:endParaRPr lang="en-US"/>
          </a:p>
        </p:txBody>
      </p:sp>
    </p:spTree>
    <p:extLst>
      <p:ext uri="{BB962C8B-B14F-4D97-AF65-F5344CB8AC3E}">
        <p14:creationId xmlns:p14="http://schemas.microsoft.com/office/powerpoint/2010/main" val="419074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Se recomienda la implementación estándar para la mayoría de los escenarios, que es compatible con todos los modelos de Microsoft Foundry, incluyendo los modelos de OpenAI.</a:t>
            </a:r>
            <a:endParaRPr lang="LID4096"/>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14</a:t>
            </a:fld>
            <a:endParaRPr lang="en-US"/>
          </a:p>
        </p:txBody>
      </p:sp>
    </p:spTree>
    <p:extLst>
      <p:ext uri="{BB962C8B-B14F-4D97-AF65-F5344CB8AC3E}">
        <p14:creationId xmlns:p14="http://schemas.microsoft.com/office/powerpoint/2010/main" val="3258424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Como guía general, la mayoría de las soluciones se benefician principalmente de la ingeniería de mensajería. RAG es útil si tienes datos específicos del contexto que quieres que el modelo tenga en cuenta y el ajuste preciso se usa solo cuando no puedes lograr el tono y el estilo necesarios en las respuestas del modelo a través de la ingeniería de mensajería. En términos de coste, la ingeniería de mensajería incurre en el coste más bajo, seguido de RAG, ya que necesitas pagar por el almacenamiento de datos y el hospedaje de índices. Por último, el ajuste preciso suele ser la opción más costosa debido a la sobrecarga de proceso necesaria para realizar el entrenamiento.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15</a:t>
            </a:fld>
            <a:endParaRPr lang="en-US"/>
          </a:p>
        </p:txBody>
      </p:sp>
    </p:spTree>
    <p:extLst>
      <p:ext uri="{BB962C8B-B14F-4D97-AF65-F5344CB8AC3E}">
        <p14:creationId xmlns:p14="http://schemas.microsoft.com/office/powerpoint/2010/main" val="1524844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Cada ejercicio comienza con el mismo procedimiento para crear un proyecto de Microsoft Foundry: los alumnos se habrán vuelto bastante diestros en este proceso al final del día.</a:t>
            </a:r>
          </a:p>
          <a:p>
            <a:r>
              <a:rPr lang="es-ES" sz="882" b="0" i="0" strike="noStrike" cap="none" baseline="0">
                <a:solidFill>
                  <a:srgbClr val="000000"/>
                </a:solidFill>
                <a:effectLst/>
                <a:latin typeface="Segoe UI Light"/>
                <a:ea typeface="Segoe UI Light"/>
                <a:cs typeface="Segoe UI Light"/>
              </a:rPr>
              <a:t>La repetición de este procedimiento puede ser ardua, pero es necesaria para mantener los ejercicios modulares y evitar consumir recursos de Azure innecesarios (tanto por motivos de coste como para liberar la capacidad del centro de datos para otros clientes de Azure)</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16</a:t>
            </a:fld>
            <a:endParaRPr lang="en-US"/>
          </a:p>
        </p:txBody>
      </p:sp>
    </p:spTree>
    <p:extLst>
      <p:ext uri="{BB962C8B-B14F-4D97-AF65-F5344CB8AC3E}">
        <p14:creationId xmlns:p14="http://schemas.microsoft.com/office/powerpoint/2010/main" val="3206660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17</a:t>
            </a:fld>
            <a:endParaRPr lang="en-US"/>
          </a:p>
        </p:txBody>
      </p:sp>
    </p:spTree>
    <p:extLst>
      <p:ext uri="{BB962C8B-B14F-4D97-AF65-F5344CB8AC3E}">
        <p14:creationId xmlns:p14="http://schemas.microsoft.com/office/powerpoint/2010/main" val="2385099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a:t>
            </a:r>
            <a:r>
              <a:rPr lang="es-ES" sz="400" b="0" i="0" strike="noStrike" cap="none" baseline="0">
                <a:gradFill>
                  <a:gsLst>
                    <a:gs pos="0">
                      <a:srgbClr val="000000"/>
                    </a:gs>
                    <a:gs pos="100000">
                      <a:srgbClr val="000000"/>
                    </a:gs>
                  </a:gsLst>
                  <a:lin ang="5400000"/>
                  <a:tileRect l="-100000" t="-100000"/>
                </a:gradFill>
                <a:effectLst/>
                <a:latin typeface="Segoe UI Light"/>
                <a:ea typeface="Segoe UI"/>
                <a:cs typeface="Segoe UI"/>
              </a:rPr>
              <a:t>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1028562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Un punto clave para el creador es que, aunque el SDK de la Microsoft Foundry incluye clases y API específicas para trabajar con proyectos de Microsoft Foundry, agentes de Foundry y otras tecnologías específicas de la Fundición de IA, también se integra con los SDK "nativos" para los servicios conectados. Por ejemplo, puedes usar la biblioteca de proyectos del SDK de Microsoft Foundry para recuperar una conexión a un recurso de Azure OpenAI definido en el proyecto y, luego, usar el Azure OpenAI nativo para trabajar con el recurso. Esto te ayuda a adaptar el código o la experiencia existentes con un servicio que has consumido previamente "directamente" a un enfoque basado en proyectos en el que administras los recursos conectados de forma centralizada en el proyecto. Puedes escribir código que use la autenticación Entra para conectarte al proyecto y, a continuación, recuperar una conexión segura a un recurso sin necesidad de administrar la información de punto de conexión y clave de autenticación en la aplicación cliente.</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421392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Usa esta diapositiva para describir el panorama de IA más amplio, que consta de varias cargas de trabajo basadas en la base del aprendizaje automático.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a:t>
            </a:fld>
            <a:endParaRPr lang="en-US"/>
          </a:p>
        </p:txBody>
      </p:sp>
    </p:spTree>
    <p:extLst>
      <p:ext uri="{BB962C8B-B14F-4D97-AF65-F5344CB8AC3E}">
        <p14:creationId xmlns:p14="http://schemas.microsoft.com/office/powerpoint/2010/main" val="1597354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Los proyectos son repositorios para los recursos que se usan para crear una solución de inteligencia artificial; incluidas las conexiones a varios tipos de servicios. Una de las tareas más comunes al trabajar con el SDK de Microsoft Foundry es conectarse a un proyecto y, luego, recuperar una conexión a un recurso conectado. El proyecto expone una clase </a:t>
            </a:r>
            <a:r>
              <a:rPr lang="es-ES" sz="882" b="1" i="0" strike="noStrike" cap="none" baseline="0">
                <a:solidFill>
                  <a:srgbClr val="000000"/>
                </a:solidFill>
                <a:effectLst/>
                <a:latin typeface="Segoe UI Light"/>
                <a:ea typeface="Segoe UI Light"/>
                <a:cs typeface="Segoe UI Light"/>
              </a:rPr>
              <a:t>Connections</a:t>
            </a:r>
            <a:r>
              <a:rPr lang="es-ES" sz="882" b="0" i="0" strike="noStrike" cap="none" baseline="0">
                <a:solidFill>
                  <a:srgbClr val="000000"/>
                </a:solidFill>
                <a:effectLst/>
                <a:latin typeface="Segoe UI Light"/>
                <a:ea typeface="Segoe UI Light"/>
                <a:cs typeface="Segoe UI Light"/>
              </a:rPr>
              <a:t> para ayudarte a hacerlo.</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EXPLÍCITA, IMPLÍCITA NI LEGAL,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20</a:t>
            </a:fld>
            <a:endParaRPr lang="en-US"/>
          </a:p>
        </p:txBody>
      </p:sp>
    </p:spTree>
    <p:extLst>
      <p:ext uri="{BB962C8B-B14F-4D97-AF65-F5344CB8AC3E}">
        <p14:creationId xmlns:p14="http://schemas.microsoft.com/office/powerpoint/2010/main" val="416784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2902892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01605-93FE-3FBD-4528-A704E0B2B4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27255-A5AC-EDAD-B3EB-E4F33BC5F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A4CBEA-C059-2C49-218C-00D39B862F60}"/>
              </a:ext>
            </a:extLst>
          </p:cNvPr>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Cada ejercicio comienza con el mismo procedimiento para crear un proyecto de Microsoft Foundry: los alumnos se habrán vuelto bastante diestros en este proceso al final del día.</a:t>
            </a:r>
          </a:p>
          <a:p>
            <a:r>
              <a:rPr lang="es-ES" sz="882" b="0" i="0" strike="noStrike" cap="none" baseline="0">
                <a:solidFill>
                  <a:srgbClr val="000000"/>
                </a:solidFill>
                <a:effectLst/>
                <a:latin typeface="Segoe UI Light"/>
                <a:ea typeface="Segoe UI Light"/>
                <a:cs typeface="Segoe UI Light"/>
              </a:rPr>
              <a:t>La repetición de este procedimiento puede ser ardua, pero es necesaria para mantener los ejercicios modulares y evitar consumir recursos de Azure innecesarios (tanto por motivos de coste como para liberar la capacidad del centro de datos para otros clientes de Azure)</a:t>
            </a:r>
          </a:p>
        </p:txBody>
      </p:sp>
      <p:sp>
        <p:nvSpPr>
          <p:cNvPr id="4" name="Header Placeholder 3">
            <a:extLst>
              <a:ext uri="{FF2B5EF4-FFF2-40B4-BE49-F238E27FC236}">
                <a16:creationId xmlns:a16="http://schemas.microsoft.com/office/drawing/2014/main" id="{FD7103A5-7551-9C90-7F1B-63F955BFA851}"/>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060C3521-9C70-A4CE-6A54-DCF72C0670D3}"/>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E0B19809-0DAA-AA8A-1ADD-0B50C2AB907A}"/>
              </a:ext>
            </a:extLst>
          </p:cNvPr>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a:extLst>
              <a:ext uri="{FF2B5EF4-FFF2-40B4-BE49-F238E27FC236}">
                <a16:creationId xmlns:a16="http://schemas.microsoft.com/office/drawing/2014/main" id="{EFF1A358-63D1-A28C-181F-57B1DBE3AF28}"/>
              </a:ext>
            </a:extLst>
          </p:cNvPr>
          <p:cNvSpPr>
            <a:spLocks noGrp="1"/>
          </p:cNvSpPr>
          <p:nvPr>
            <p:ph type="sldNum" sz="quarter" idx="5"/>
          </p:nvPr>
        </p:nvSpPr>
        <p:spPr/>
        <p:txBody>
          <a:bodyPr/>
          <a:lstStyle/>
          <a:p>
            <a:fld id="{B4008EB6-D09E-4580-8CD6-DDB14511944F}" type="slidenum">
              <a:rPr lang="en-US" smtClean="0"/>
              <a:t>22</a:t>
            </a:fld>
            <a:endParaRPr lang="en-US"/>
          </a:p>
        </p:txBody>
      </p:sp>
    </p:spTree>
    <p:extLst>
      <p:ext uri="{BB962C8B-B14F-4D97-AF65-F5344CB8AC3E}">
        <p14:creationId xmlns:p14="http://schemas.microsoft.com/office/powerpoint/2010/main" val="1371947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FB493-A9E5-18F8-293A-D116B5D39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491F1A-C81D-7805-C514-7BECB35D4D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A8A321-26B3-439B-65EE-A23CFE83C982}"/>
              </a:ext>
            </a:extLst>
          </p:cNvPr>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a:extLst>
              <a:ext uri="{FF2B5EF4-FFF2-40B4-BE49-F238E27FC236}">
                <a16:creationId xmlns:a16="http://schemas.microsoft.com/office/drawing/2014/main" id="{C0650732-F4AF-4FAC-B1A3-2F5EF57005FD}"/>
              </a:ext>
            </a:extLst>
          </p:cNvPr>
          <p:cNvSpPr>
            <a:spLocks noGrp="1"/>
          </p:cNvSpPr>
          <p:nvPr>
            <p:ph type="sldNum" sz="quarter" idx="5"/>
          </p:nvPr>
        </p:nvSpPr>
        <p:spPr/>
        <p:txBody>
          <a:bodyPr/>
          <a:lstStyle/>
          <a:p>
            <a:fld id="{97E04F8E-88E9-481C-A2B3-C92BCE611EF5}" type="slidenum">
              <a:rPr lang="en-US" smtClean="0"/>
              <a:t>23</a:t>
            </a:fld>
            <a:endParaRPr lang="en-US"/>
          </a:p>
        </p:txBody>
      </p:sp>
    </p:spTree>
    <p:extLst>
      <p:ext uri="{BB962C8B-B14F-4D97-AF65-F5344CB8AC3E}">
        <p14:creationId xmlns:p14="http://schemas.microsoft.com/office/powerpoint/2010/main" val="1781579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1273404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s-ES" sz="882" b="0" i="0" strike="noStrike" cap="none" baseline="0">
                <a:solidFill>
                  <a:srgbClr val="000000"/>
                </a:solidFill>
                <a:effectLst/>
                <a:latin typeface="Segoe UI Light"/>
                <a:ea typeface="Segoe UI Light"/>
                <a:cs typeface="Segoe UI Light"/>
              </a:rPr>
              <a:t>Las indicaciones fudamentales en los datos contextuales ayudan a aumentar la </a:t>
            </a:r>
            <a:r>
              <a:rPr lang="es-ES" sz="882" b="0" i="1" strike="noStrike" cap="none" baseline="0">
                <a:solidFill>
                  <a:srgbClr val="000000"/>
                </a:solidFill>
                <a:effectLst/>
                <a:latin typeface="Segoe UI Light"/>
                <a:ea typeface="Segoe UI Light"/>
                <a:cs typeface="Segoe UI Light"/>
              </a:rPr>
              <a:t>precisión</a:t>
            </a:r>
            <a:r>
              <a:rPr lang="es-ES" sz="882" b="0" i="0" strike="noStrike" cap="none" baseline="0">
                <a:solidFill>
                  <a:srgbClr val="000000"/>
                </a:solidFill>
                <a:effectLst/>
                <a:latin typeface="Segoe UI Light"/>
                <a:ea typeface="Segoe UI Light"/>
                <a:cs typeface="Segoe UI Light"/>
              </a:rPr>
              <a:t> y </a:t>
            </a:r>
            <a:r>
              <a:rPr lang="es-ES" sz="882" b="0" i="1" strike="noStrike" cap="none" baseline="0">
                <a:solidFill>
                  <a:srgbClr val="000000"/>
                </a:solidFill>
                <a:effectLst/>
                <a:latin typeface="Segoe UI Light"/>
                <a:ea typeface="Segoe UI Light"/>
                <a:cs typeface="Segoe UI Light"/>
              </a:rPr>
              <a:t>relevancia</a:t>
            </a:r>
            <a:r>
              <a:rPr lang="es-ES" sz="882" b="0" i="0" strike="noStrike" cap="none" baseline="0">
                <a:solidFill>
                  <a:srgbClr val="000000"/>
                </a:solidFill>
                <a:effectLst/>
                <a:latin typeface="Segoe UI Light"/>
                <a:ea typeface="Segoe UI Light"/>
                <a:cs typeface="Segoe UI Light"/>
              </a:rPr>
              <a:t> de las respuestas al reducir la posibilidad de que el modelo devuelva respuestas que no se basan en datos concretos y garantizar que usa un origen de datos que se aplica al contexto en el que se usa. Considera también que un modelo solo tiene "conocimiento" en función de sus datos de entrenamiento más recientes; por lo que las indicaciones fundamentales con los resultados de búsqueda de datos más recientes también pueden tener el efecto de hacer que las respuestas del modelo sean más "actuales".</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anose="020B0604020202020204" pitchFamily="34" charset="0"/>
              </a:rPr>
              <a:pPr marL="0" marR="0" lvl="0" indent="0" algn="r" defTabSz="914400" rtl="0" eaLnBrk="1" fontAlgn="auto" latinLnBrk="0" hangingPunct="1">
                <a:lnSpc>
                  <a:spcPct val="100000"/>
                </a:lnSpc>
                <a:spcBef>
                  <a:spcPct val="0"/>
                </a:spcBef>
                <a:spcAft>
                  <a:spcPct val="0"/>
                </a:spcAft>
                <a:buClrTx/>
                <a:buSzTx/>
                <a:buFontTx/>
                <a:buNone/>
                <a:defRPr/>
              </a:pPr>
              <a:t>25</a:t>
            </a:fld>
            <a:endParaRPr kumimoji="0" lang="en-US" sz="1200" b="0" i="0" u="none" strike="noStrike" kern="1200" cap="none" spc="0" normalizeH="0" baseline="0" noProof="0">
              <a:ln>
                <a:noFill/>
              </a:ln>
              <a:solidFill>
                <a:prstClr val="black"/>
              </a:solidFill>
              <a:effectLst/>
              <a:uLnTx/>
              <a:uFillTx/>
              <a:latin typeface="Calibri"/>
              <a:cs typeface="Arial" panose="020B0604020202020204" pitchFamily="34" charset="0"/>
            </a:endParaRPr>
          </a:p>
        </p:txBody>
      </p:sp>
    </p:spTree>
    <p:extLst>
      <p:ext uri="{BB962C8B-B14F-4D97-AF65-F5344CB8AC3E}">
        <p14:creationId xmlns:p14="http://schemas.microsoft.com/office/powerpoint/2010/main" val="183811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s-ES" sz="882" b="0" i="0" strike="noStrike" cap="none" baseline="0">
                <a:solidFill>
                  <a:srgbClr val="000000"/>
                </a:solidFill>
                <a:effectLst/>
                <a:latin typeface="Segoe UI Light"/>
                <a:ea typeface="Segoe UI Light"/>
                <a:cs typeface="Segoe UI Light"/>
              </a:rPr>
              <a:t>Los alumnos pueden preguntarse por qué suelen preferirse los índices basados en vectores (aunque no son </a:t>
            </a:r>
            <a:r>
              <a:rPr lang="es-ES" sz="882" b="0" i="1" strike="noStrike" cap="none" baseline="0">
                <a:solidFill>
                  <a:srgbClr val="000000"/>
                </a:solidFill>
                <a:effectLst/>
                <a:latin typeface="Segoe UI Light"/>
                <a:ea typeface="Segoe UI Light"/>
                <a:cs typeface="Segoe UI Light"/>
              </a:rPr>
              <a:t>necesarios</a:t>
            </a:r>
            <a:r>
              <a:rPr lang="es-ES" sz="882" b="0" i="0" strike="noStrike" cap="none" baseline="0">
                <a:solidFill>
                  <a:srgbClr val="000000"/>
                </a:solidFill>
                <a:effectLst/>
                <a:latin typeface="Segoe UI Light"/>
                <a:ea typeface="Segoe UI Light"/>
                <a:cs typeface="Segoe UI Light"/>
              </a:rPr>
              <a:t>) al implementar RAG. Los propios modelos almacenan representaciones internas del lenguaje como </a:t>
            </a:r>
            <a:r>
              <a:rPr lang="es-ES" sz="882" b="0" i="1" strike="noStrike" cap="none" baseline="0">
                <a:solidFill>
                  <a:srgbClr val="000000"/>
                </a:solidFill>
                <a:effectLst/>
                <a:latin typeface="Segoe UI Light"/>
                <a:ea typeface="Segoe UI Light"/>
                <a:cs typeface="Segoe UI Light"/>
              </a:rPr>
              <a:t>inserciones</a:t>
            </a:r>
            <a:r>
              <a:rPr lang="es-ES" sz="882" b="0" i="0" strike="noStrike" cap="none" baseline="0">
                <a:solidFill>
                  <a:srgbClr val="000000"/>
                </a:solidFill>
                <a:effectLst/>
                <a:latin typeface="Segoe UI Light"/>
                <a:ea typeface="Segoe UI Light"/>
                <a:cs typeface="Segoe UI Light"/>
              </a:rPr>
              <a:t> basadas en vectores, en las que cada "elemento" o "dimensión" del vector se relaciona con un atributo semántico específico de la palabra (o más precisamente, token). La adopción de este enfoque para las búsquedas de índices permite comparaciones entre tokens mediante </a:t>
            </a:r>
            <a:r>
              <a:rPr lang="es-ES" sz="882" b="0" i="1" strike="noStrike" cap="none" baseline="0">
                <a:solidFill>
                  <a:srgbClr val="000000"/>
                </a:solidFill>
                <a:effectLst/>
                <a:latin typeface="Segoe UI Light"/>
                <a:ea typeface="Segoe UI Light"/>
                <a:cs typeface="Segoe UI Light"/>
              </a:rPr>
              <a:t>similitud de coseno</a:t>
            </a:r>
            <a:r>
              <a:rPr lang="es-ES" sz="882" b="0" i="0" strike="noStrike" cap="none" baseline="0">
                <a:solidFill>
                  <a:srgbClr val="000000"/>
                </a:solidFill>
                <a:effectLst/>
                <a:latin typeface="Segoe UI Light"/>
                <a:ea typeface="Segoe UI Light"/>
                <a:cs typeface="Segoe UI Light"/>
              </a:rPr>
              <a:t> (es decir, una comparación de la "dirección" de dos vectores) para determinar la intensidad de las relaciones semánticas entre ellos, lo que puede producir resultados de búsqueda más significativos que la coincidencia de palabras clave basadas en texto.</a:t>
            </a:r>
            <a:endParaRPr/>
          </a:p>
        </p:txBody>
      </p:sp>
      <p:sp>
        <p:nvSpPr>
          <p:cNvPr id="4" name="Slide Number Placeholder 3"/>
          <p:cNvSpPr>
            <a:spLocks noGrp="1"/>
          </p:cNvSpPr>
          <p:nvPr>
            <p:ph type="sldNum" sz="quarter" idx="5"/>
          </p:nvPr>
        </p:nvSpPr>
        <p:spPr/>
        <p:txBody>
          <a:bodyPr/>
          <a:lstStyle/>
          <a:p>
            <a:endParaRPr/>
          </a:p>
        </p:txBody>
      </p:sp>
    </p:spTree>
    <p:extLst>
      <p:ext uri="{BB962C8B-B14F-4D97-AF65-F5344CB8AC3E}">
        <p14:creationId xmlns:p14="http://schemas.microsoft.com/office/powerpoint/2010/main" val="3020779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Las extensiones de </a:t>
            </a:r>
            <a:r>
              <a:rPr lang="es-ES" sz="882" b="1" i="0" strike="noStrike" cap="none" baseline="0">
                <a:solidFill>
                  <a:srgbClr val="000000"/>
                </a:solidFill>
                <a:effectLst/>
                <a:latin typeface="Segoe UI Light"/>
                <a:ea typeface="Segoe UI Light"/>
                <a:cs typeface="Segoe UI Light"/>
              </a:rPr>
              <a:t>ChatClient</a:t>
            </a:r>
            <a:r>
              <a:rPr lang="es-ES" sz="882" b="0" i="0" strike="noStrike" cap="none" baseline="0">
                <a:solidFill>
                  <a:srgbClr val="000000"/>
                </a:solidFill>
                <a:effectLst/>
                <a:latin typeface="Segoe UI Light"/>
                <a:ea typeface="Segoe UI Light"/>
                <a:cs typeface="Segoe UI Light"/>
              </a:rPr>
              <a:t> de OpenAI para admitir RAG con Búsqueda de Azure AI forman parte de la API de Azure OpenAI; no son específicas de Microsoft Foundry. Puedes usar esta técnica al crear un </a:t>
            </a:r>
            <a:r>
              <a:rPr lang="es-ES" sz="882" b="1" i="0" strike="noStrike" cap="none" baseline="0">
                <a:solidFill>
                  <a:srgbClr val="000000"/>
                </a:solidFill>
                <a:effectLst/>
                <a:latin typeface="Segoe UI Light"/>
                <a:ea typeface="Segoe UI Light"/>
                <a:cs typeface="Segoe UI Light"/>
              </a:rPr>
              <a:t>ChatClient</a:t>
            </a:r>
            <a:r>
              <a:rPr lang="es-ES" sz="882" b="0" i="0" strike="noStrike" cap="none" baseline="0">
                <a:solidFill>
                  <a:srgbClr val="000000"/>
                </a:solidFill>
                <a:effectLst/>
                <a:latin typeface="Segoe UI Light"/>
                <a:ea typeface="Segoe UI Light"/>
                <a:cs typeface="Segoe UI Light"/>
              </a:rPr>
              <a:t> "directamente" mediante el punto de conexión y la información de autenticación de Azure OpenAI Service, incluso cuando no se recupera </a:t>
            </a:r>
            <a:r>
              <a:rPr lang="es-ES" sz="882" b="1" i="0" strike="noStrike" cap="none" baseline="0">
                <a:solidFill>
                  <a:srgbClr val="000000"/>
                </a:solidFill>
                <a:effectLst/>
                <a:latin typeface="Segoe UI Light"/>
                <a:ea typeface="Segoe UI Light"/>
                <a:cs typeface="Segoe UI Light"/>
              </a:rPr>
              <a:t>ChatClient</a:t>
            </a:r>
            <a:r>
              <a:rPr lang="es-ES" sz="882" b="0" i="0" strike="noStrike" cap="none" baseline="0">
                <a:solidFill>
                  <a:srgbClr val="000000"/>
                </a:solidFill>
                <a:effectLst/>
                <a:latin typeface="Segoe UI Light"/>
                <a:ea typeface="Segoe UI Light"/>
                <a:cs typeface="Segoe UI Light"/>
              </a:rPr>
              <a:t> de un proyecto mediante el SDK de Microsoft Foundry.</a:t>
            </a:r>
            <a:endParaRPr lang="LID4096"/>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4153871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0696C-C2A4-6C12-1218-446F0C1CC5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7575A8-CBA2-69A1-DA2A-189A75EE90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2711E7-1E65-1B35-52AB-144E502980BF}"/>
              </a:ext>
            </a:extLst>
          </p:cNvPr>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Cada ejercicio comienza con el mismo procedimiento para crear un proyecto de Microsoft Foundry: los alumnos se habrán vuelto bastante diestros en este proceso al final del día.</a:t>
            </a:r>
          </a:p>
          <a:p>
            <a:r>
              <a:rPr lang="es-ES" sz="882" b="0" i="0" strike="noStrike" cap="none" baseline="0">
                <a:solidFill>
                  <a:srgbClr val="000000"/>
                </a:solidFill>
                <a:effectLst/>
                <a:latin typeface="Segoe UI Light"/>
                <a:ea typeface="Segoe UI Light"/>
                <a:cs typeface="Segoe UI Light"/>
              </a:rPr>
              <a:t>La repetición de este procedimiento puede ser ardua, pero es necesaria para mantener los ejercicios modulares y evitar consumir recursos de Azure innecesarios (tanto por motivos de coste como para liberar la capacidad del centro de datos para otros clientes de Azure)</a:t>
            </a:r>
          </a:p>
        </p:txBody>
      </p:sp>
      <p:sp>
        <p:nvSpPr>
          <p:cNvPr id="4" name="Header Placeholder 3">
            <a:extLst>
              <a:ext uri="{FF2B5EF4-FFF2-40B4-BE49-F238E27FC236}">
                <a16:creationId xmlns:a16="http://schemas.microsoft.com/office/drawing/2014/main" id="{86786438-1422-B39C-7C75-D7B357701EE3}"/>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D6022471-FDEE-4CE7-2DCF-979DDB52E809}"/>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A2DCF04A-0E58-B78E-FA4D-65F3D900E29C}"/>
              </a:ext>
            </a:extLst>
          </p:cNvPr>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a:extLst>
              <a:ext uri="{FF2B5EF4-FFF2-40B4-BE49-F238E27FC236}">
                <a16:creationId xmlns:a16="http://schemas.microsoft.com/office/drawing/2014/main" id="{5AF025A1-A2DC-E9CF-1756-ADC9BD3CFF1F}"/>
              </a:ext>
            </a:extLst>
          </p:cNvPr>
          <p:cNvSpPr>
            <a:spLocks noGrp="1"/>
          </p:cNvSpPr>
          <p:nvPr>
            <p:ph type="sldNum" sz="quarter" idx="5"/>
          </p:nvPr>
        </p:nvSpPr>
        <p:spPr/>
        <p:txBody>
          <a:bodyPr/>
          <a:lstStyle/>
          <a:p>
            <a:fld id="{B4008EB6-D09E-4580-8CD6-DDB14511944F}" type="slidenum">
              <a:rPr lang="en-US" smtClean="0"/>
              <a:t>28</a:t>
            </a:fld>
            <a:endParaRPr lang="en-US"/>
          </a:p>
        </p:txBody>
      </p:sp>
    </p:spTree>
    <p:extLst>
      <p:ext uri="{BB962C8B-B14F-4D97-AF65-F5344CB8AC3E}">
        <p14:creationId xmlns:p14="http://schemas.microsoft.com/office/powerpoint/2010/main" val="4271882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29</a:t>
            </a:fld>
            <a:endParaRPr lang="en-US"/>
          </a:p>
        </p:txBody>
      </p:sp>
    </p:spTree>
    <p:extLst>
      <p:ext uri="{BB962C8B-B14F-4D97-AF65-F5344CB8AC3E}">
        <p14:creationId xmlns:p14="http://schemas.microsoft.com/office/powerpoint/2010/main" val="238509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El foco para la IA generativa actual.</a:t>
            </a:r>
          </a:p>
          <a:p>
            <a:endParaRPr lang="en-US"/>
          </a:p>
          <a:p>
            <a:r>
              <a:rPr lang="es-ES" sz="882" b="0" i="0" strike="noStrike" cap="none" baseline="0">
                <a:solidFill>
                  <a:srgbClr val="000000"/>
                </a:solidFill>
                <a:effectLst/>
                <a:latin typeface="Segoe UI Light"/>
                <a:ea typeface="Segoe UI Light"/>
                <a:cs typeface="Segoe UI Light"/>
              </a:rPr>
              <a:t>No exploraremos el funcionamiento de los modelos de aprendizaje automático subyacentes (transformadores) para la inteligencia artificial generativa, pero veremos varias maneras de optimizar el rendimiento del modelo; incluidas la ingeniería rápida, el ajuste preciso y la integración de datos contextuales a través de técnicas como RAG (generación aumentada de recuperación).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a:t>
            </a:fld>
            <a:endParaRPr lang="en-US"/>
          </a:p>
        </p:txBody>
      </p:sp>
    </p:spTree>
    <p:extLst>
      <p:ext uri="{BB962C8B-B14F-4D97-AF65-F5344CB8AC3E}">
        <p14:creationId xmlns:p14="http://schemas.microsoft.com/office/powerpoint/2010/main" val="1385461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30</a:t>
            </a:fld>
            <a:endParaRPr lang="en-US"/>
          </a:p>
        </p:txBody>
      </p:sp>
    </p:spTree>
    <p:extLst>
      <p:ext uri="{BB962C8B-B14F-4D97-AF65-F5344CB8AC3E}">
        <p14:creationId xmlns:p14="http://schemas.microsoft.com/office/powerpoint/2010/main" val="285240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De alguna manera, el ajuste preciso es similar al </a:t>
            </a:r>
            <a:r>
              <a:rPr lang="es-ES" sz="882" b="0" i="1" strike="noStrike" cap="none" baseline="0">
                <a:solidFill>
                  <a:srgbClr val="000000"/>
                </a:solidFill>
                <a:effectLst/>
                <a:latin typeface="Segoe UI Light"/>
                <a:ea typeface="Segoe UI Light"/>
                <a:cs typeface="Segoe UI Light"/>
              </a:rPr>
              <a:t>aprendizaje por transferencia</a:t>
            </a:r>
            <a:r>
              <a:rPr lang="es-ES" sz="882" b="0" i="0" strike="noStrike" cap="none" baseline="0">
                <a:solidFill>
                  <a:srgbClr val="000000"/>
                </a:solidFill>
                <a:effectLst/>
                <a:latin typeface="Segoe UI Light"/>
                <a:ea typeface="Segoe UI Light"/>
                <a:cs typeface="Segoe UI Light"/>
              </a:rPr>
              <a:t>; una técnica que se usa para agregar conocimientos especializados a un modelo de red neuronal profunda mediante la adición de capas adicionales basadas en sus propios datos de entrenamiento. La clave que hay que tener en cuenta es que el ajuste preciso no proporciona al modelo ningún "conocimiento" adicional de la manera en que se fundamenta una solicitud con información contextual a través de RAG. En su lugar, usa un conjunto de indicaciones de ejemplo y respuestas para modificar los pesos del modelo e influir en el lenguaje generado por el modelo; lo que aumenta la probabilidad de que coincida con el estilo y el tono de los datos de entrenamiento.</a:t>
            </a:r>
          </a:p>
          <a:p>
            <a:endParaRPr lang="en-US" i="0"/>
          </a:p>
          <a:p>
            <a:r>
              <a:rPr lang="es-ES" sz="882" b="0" i="0" strike="noStrike" cap="none" baseline="0">
                <a:solidFill>
                  <a:srgbClr val="000000"/>
                </a:solidFill>
                <a:effectLst/>
                <a:latin typeface="Segoe UI Light"/>
                <a:ea typeface="Segoe UI Light"/>
                <a:cs typeface="Segoe UI Light"/>
              </a:rPr>
              <a:t>Se puede lograr un resultado similar mediante avisos de "captura múltiple" que proporcionan al modelo salidas de ejemplo dentro de un chat; pero el ajuste preciso proporciona un cambio más permanente en cómo actúa el modelo al responder.</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31</a:t>
            </a:fld>
            <a:endParaRPr lang="en-US"/>
          </a:p>
        </p:txBody>
      </p:sp>
    </p:spTree>
    <p:extLst>
      <p:ext uri="{BB962C8B-B14F-4D97-AF65-F5344CB8AC3E}">
        <p14:creationId xmlns:p14="http://schemas.microsoft.com/office/powerpoint/2010/main" val="2194495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Ten en cuenta que un conjunto de datos de entrenamiento consta de muchas filas, cada una de las cuales sigue el formato de la diapositiva. Una pregunta común es dónde obtener los datos de entrenamiento. Puedes capturar indicaciones para un modelo existente y editar las respuestas para que coincidan con tus requisitos; o puedes usar un modelo de IA generativa para generar indicaciones de ejemplo y respuestas en el formato correcto en función de un asunto que especifiques y editarlos según sea necesario.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32</a:t>
            </a:fld>
            <a:endParaRPr lang="en-US"/>
          </a:p>
        </p:txBody>
      </p:sp>
    </p:spTree>
    <p:extLst>
      <p:ext uri="{BB962C8B-B14F-4D97-AF65-F5344CB8AC3E}">
        <p14:creationId xmlns:p14="http://schemas.microsoft.com/office/powerpoint/2010/main" val="1225746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batch_size</a:t>
            </a:r>
            <a:r>
              <a:rPr lang="es-ES" sz="882" b="0" i="0" strike="noStrike" cap="none" baseline="0">
                <a:solidFill>
                  <a:srgbClr val="000000"/>
                </a:solidFill>
                <a:effectLst/>
                <a:latin typeface="Segoe UI Light"/>
                <a:ea typeface="Segoe UI Light"/>
                <a:cs typeface="Segoe UI Light"/>
              </a:rPr>
              <a:t>: el tamaño del lote a usar para el entrenamiento. El tamaño del lote es el número de ejemplos de entrenamiento usados para entrenar una sola pasada hacia adelante y hacia atrás. En general, hemos comprobado que los tamaños de lote más grandes tienden a funcionar mejor para conjuntos de datos más grandes. El valor predeterminado, así como el valor máximo de esta propiedad, son específicos de un modelo base. Un tamaño de lote mayor significa que los parámetros del modelo se actualizan con menos frecuencia, pero con una varianza menor.</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learning_rate_multiplier</a:t>
            </a:r>
            <a:r>
              <a:rPr lang="es-ES" sz="882" b="0" i="0" strike="noStrike" cap="none" baseline="0">
                <a:solidFill>
                  <a:srgbClr val="000000"/>
                </a:solidFill>
                <a:effectLst/>
                <a:latin typeface="Segoe UI Light"/>
                <a:ea typeface="Segoe UI Light"/>
                <a:cs typeface="Segoe UI Light"/>
              </a:rPr>
              <a:t>: el multiplicador de la tasa de aprendizaje que se usará para el entrenamiento. La tasa de aprendizaje de ajuste es la tasa de aprendizaje original que se usó para el preentrenamiento multiplicada por este valor. Las tasas de aprendizaje más grandes tienden a mejorar con tamaños de lote más grandes. Se recomienda experimentar con valores en el rango de 0,02 a 0,2 para ver qué produce los mejores resultados. Una tasa de aprendizaje más pequeña puede ser útil para evitar el sobreajuste.</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n_epochs</a:t>
            </a:r>
            <a:r>
              <a:rPr lang="es-ES" sz="882" b="0" i="0" strike="noStrike" cap="none" baseline="0">
                <a:solidFill>
                  <a:srgbClr val="000000"/>
                </a:solidFill>
                <a:effectLst/>
                <a:latin typeface="Segoe UI Light"/>
                <a:ea typeface="Segoe UI Light"/>
                <a:cs typeface="Segoe UI Light"/>
              </a:rPr>
              <a:t>: el número de épocas para entrenar el modelo. Una época se refiere a un ciclo completo a través del conjunto de datos de entrenamiento.</a:t>
            </a:r>
          </a:p>
          <a:p>
            <a:pPr marL="171450" indent="-171450">
              <a:buFont typeface="Arial" panose="020B0604020202020204" pitchFamily="34" charset="0"/>
              <a:buChar char="•"/>
            </a:pPr>
            <a:r>
              <a:rPr lang="es-ES" sz="882" b="1" i="0" strike="noStrike" cap="none" baseline="0">
                <a:solidFill>
                  <a:srgbClr val="000000"/>
                </a:solidFill>
                <a:effectLst/>
                <a:latin typeface="Segoe UI Light"/>
                <a:ea typeface="Segoe UI Light"/>
                <a:cs typeface="Segoe UI Light"/>
              </a:rPr>
              <a:t>Inicialización</a:t>
            </a:r>
            <a:r>
              <a:rPr lang="es-ES" sz="882" b="0" i="0" strike="noStrike" cap="none" baseline="0">
                <a:solidFill>
                  <a:srgbClr val="000000"/>
                </a:solidFill>
                <a:effectLst/>
                <a:latin typeface="Segoe UI Light"/>
                <a:ea typeface="Segoe UI Light"/>
                <a:cs typeface="Segoe UI Light"/>
              </a:rPr>
              <a:t>: la inicialización controla la reproducibilidad del trabajo. Pasar los mismos parámetros de inicialización y trabajo debe generar los mismos resultados, pero puede diferir en raras ocasiones. Si no se especifica un valor de inicialización, se generará uno automáticamente</a:t>
            </a:r>
            <a:endParaRPr lang="LID4096"/>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33</a:t>
            </a:fld>
            <a:endParaRPr lang="en-US"/>
          </a:p>
        </p:txBody>
      </p:sp>
    </p:spTree>
    <p:extLst>
      <p:ext uri="{BB962C8B-B14F-4D97-AF65-F5344CB8AC3E}">
        <p14:creationId xmlns:p14="http://schemas.microsoft.com/office/powerpoint/2010/main" val="938728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C7425-3D1D-159A-F2AA-4E4E59E1F8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469349-43C9-C3DD-256C-5F1CCFC3C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3305E-E83F-FFC5-1178-65E1C09B2E1D}"/>
              </a:ext>
            </a:extLst>
          </p:cNvPr>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Usa el ejercicio en el vínculo de la diapositiva como base para la demostración.</a:t>
            </a:r>
          </a:p>
          <a:p>
            <a:r>
              <a:rPr lang="es-ES" sz="882" b="0" i="0" strike="noStrike" cap="none" baseline="0">
                <a:solidFill>
                  <a:srgbClr val="000000"/>
                </a:solidFill>
                <a:effectLst/>
                <a:latin typeface="Segoe UI Light"/>
                <a:ea typeface="Segoe UI Light"/>
                <a:cs typeface="Segoe UI Light"/>
              </a:rPr>
              <a:t>Debido a las limitaciones de tiempo, realiza una tarea de ajuste preciso antes de la clase para que tengas listo un modelo ajustado. Después:</a:t>
            </a:r>
          </a:p>
          <a:p>
            <a:pPr marL="228600" indent="-228600">
              <a:buFont typeface="+mj-lt"/>
              <a:buAutoNum type="arabicPeriod"/>
            </a:pPr>
            <a:r>
              <a:rPr lang="es-ES" sz="882" b="0" i="0" strike="noStrike" cap="none" baseline="0">
                <a:solidFill>
                  <a:srgbClr val="000000"/>
                </a:solidFill>
                <a:effectLst/>
                <a:latin typeface="Segoe UI Light"/>
                <a:ea typeface="Segoe UI Light"/>
                <a:cs typeface="Segoe UI Light"/>
              </a:rPr>
              <a:t>Muestra los pasos iniciales para iniciar el proceso de ajuste preciso</a:t>
            </a:r>
          </a:p>
          <a:p>
            <a:pPr marL="228600" indent="-228600">
              <a:buFont typeface="+mj-lt"/>
              <a:buAutoNum type="arabicPeriod"/>
            </a:pPr>
            <a:r>
              <a:rPr lang="es-ES" sz="882" b="0" i="0" strike="noStrike" cap="none" baseline="0">
                <a:solidFill>
                  <a:srgbClr val="000000"/>
                </a:solidFill>
                <a:effectLst/>
                <a:latin typeface="Segoe UI Light"/>
                <a:ea typeface="Segoe UI Light"/>
                <a:cs typeface="Segoe UI Light"/>
              </a:rPr>
              <a:t>Muestra el contenido del archivo de aprendizaje JSONL.</a:t>
            </a:r>
          </a:p>
          <a:p>
            <a:pPr marL="228600" indent="-228600">
              <a:buFont typeface="+mj-lt"/>
              <a:buAutoNum type="arabicPeriod"/>
            </a:pPr>
            <a:r>
              <a:rPr lang="es-ES" sz="882" b="0" i="0" strike="noStrike" cap="none" baseline="0">
                <a:solidFill>
                  <a:srgbClr val="000000"/>
                </a:solidFill>
                <a:effectLst/>
                <a:latin typeface="Segoe UI Light"/>
                <a:ea typeface="Segoe UI Light"/>
                <a:cs typeface="Segoe UI Light"/>
              </a:rPr>
              <a:t>Usa el área de juegos para comparar las respuestas de un modelo ajustado y un modelo fundamental del mismo tipo.</a:t>
            </a:r>
          </a:p>
        </p:txBody>
      </p:sp>
      <p:sp>
        <p:nvSpPr>
          <p:cNvPr id="4" name="Header Placeholder 3">
            <a:extLst>
              <a:ext uri="{FF2B5EF4-FFF2-40B4-BE49-F238E27FC236}">
                <a16:creationId xmlns:a16="http://schemas.microsoft.com/office/drawing/2014/main" id="{7DD871D3-CB0B-D9D9-8615-A8EF0DDE2E46}"/>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0FB28A2B-6088-6A60-29A6-1D965BFA4D71}"/>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3D111D06-A64E-4770-2402-BE022FABA522}"/>
              </a:ext>
            </a:extLst>
          </p:cNvPr>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a:extLst>
              <a:ext uri="{FF2B5EF4-FFF2-40B4-BE49-F238E27FC236}">
                <a16:creationId xmlns:a16="http://schemas.microsoft.com/office/drawing/2014/main" id="{1E88CB04-1F2A-9A1C-3BAB-BA4E1B5550CC}"/>
              </a:ext>
            </a:extLst>
          </p:cNvPr>
          <p:cNvSpPr>
            <a:spLocks noGrp="1"/>
          </p:cNvSpPr>
          <p:nvPr>
            <p:ph type="sldNum" sz="quarter" idx="5"/>
          </p:nvPr>
        </p:nvSpPr>
        <p:spPr/>
        <p:txBody>
          <a:bodyPr/>
          <a:lstStyle/>
          <a:p>
            <a:fld id="{B4008EB6-D09E-4580-8CD6-DDB14511944F}" type="slidenum">
              <a:rPr lang="en-US" smtClean="0"/>
              <a:t>34</a:t>
            </a:fld>
            <a:endParaRPr lang="en-US"/>
          </a:p>
        </p:txBody>
      </p:sp>
    </p:spTree>
    <p:extLst>
      <p:ext uri="{BB962C8B-B14F-4D97-AF65-F5344CB8AC3E}">
        <p14:creationId xmlns:p14="http://schemas.microsoft.com/office/powerpoint/2010/main" val="1691778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35</a:t>
            </a:fld>
            <a:endParaRPr lang="en-US"/>
          </a:p>
        </p:txBody>
      </p:sp>
    </p:spTree>
    <p:extLst>
      <p:ext uri="{BB962C8B-B14F-4D97-AF65-F5344CB8AC3E}">
        <p14:creationId xmlns:p14="http://schemas.microsoft.com/office/powerpoint/2010/main" val="368850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341333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Al planear una solución de IA generativa, considera la posibilidad de usar una evaluación de impacto de IA responsable (https://msblogs.thesourcemediaassets.com/sites/5/2022/06/Microsoft-RAI-Impact-Assessment-Template.pdf) para documentar posibles daños y mitigaciones. </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EXPLÍCITA, IMPLÍCITA NI LEGAL,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37</a:t>
            </a:fld>
            <a:endParaRPr lang="en-US"/>
          </a:p>
        </p:txBody>
      </p:sp>
    </p:spTree>
    <p:extLst>
      <p:ext uri="{BB962C8B-B14F-4D97-AF65-F5344CB8AC3E}">
        <p14:creationId xmlns:p14="http://schemas.microsoft.com/office/powerpoint/2010/main" val="2855291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716918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1D835-9064-5C2D-0E9D-378D5F34B6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2D4FB-A385-29AA-FFC1-F92E15BAC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A6F316-91E9-D211-0BB2-6DDAB4783385}"/>
              </a:ext>
            </a:extLst>
          </p:cNvPr>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Cada ejercicio comienza con el mismo procedimiento para crear un proyecto de Microsoft Foundry: los alumnos se habrán vuelto bastante diestros en este proceso al final del día.</a:t>
            </a:r>
          </a:p>
          <a:p>
            <a:r>
              <a:rPr lang="es-ES" sz="882" b="0" i="0" strike="noStrike" cap="none" baseline="0">
                <a:solidFill>
                  <a:srgbClr val="000000"/>
                </a:solidFill>
                <a:effectLst/>
                <a:latin typeface="Segoe UI Light"/>
                <a:ea typeface="Segoe UI Light"/>
                <a:cs typeface="Segoe UI Light"/>
              </a:rPr>
              <a:t>La repetición de este procedimiento puede ser ardua, pero es necesaria para mantener los ejercicios modulares y evitar consumir recursos de Azure innecesarios (tanto por motivos de coste como para liberar la capacidad del centro de datos para otros clientes de Azure)</a:t>
            </a:r>
          </a:p>
        </p:txBody>
      </p:sp>
      <p:sp>
        <p:nvSpPr>
          <p:cNvPr id="4" name="Header Placeholder 3">
            <a:extLst>
              <a:ext uri="{FF2B5EF4-FFF2-40B4-BE49-F238E27FC236}">
                <a16:creationId xmlns:a16="http://schemas.microsoft.com/office/drawing/2014/main" id="{51C509B7-9CB5-6858-73D1-9B499919AAE9}"/>
              </a:ext>
            </a:extLst>
          </p:cNvPr>
          <p:cNvSpPr>
            <a:spLocks noGrp="1"/>
          </p:cNvSpPr>
          <p:nvPr>
            <p:ph type="hdr" sz="quarter" idx="6"/>
          </p:nvPr>
        </p:nvSpPr>
        <p:spPr/>
        <p:txBody>
          <a:bodyPr/>
          <a:lstStyle/>
          <a:p>
            <a:endParaRPr lang="en-US"/>
          </a:p>
        </p:txBody>
      </p:sp>
      <p:sp>
        <p:nvSpPr>
          <p:cNvPr id="5" name="Footer Placeholder 4">
            <a:extLst>
              <a:ext uri="{FF2B5EF4-FFF2-40B4-BE49-F238E27FC236}">
                <a16:creationId xmlns:a16="http://schemas.microsoft.com/office/drawing/2014/main" id="{1AF0208F-9EA8-D6EF-E32C-1F3DCCEE8178}"/>
              </a:ext>
            </a:extLst>
          </p:cNvPr>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289EA8E7-45BD-E1E8-FF6D-C42AA2BC0154}"/>
              </a:ext>
            </a:extLst>
          </p:cNvPr>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a:extLst>
              <a:ext uri="{FF2B5EF4-FFF2-40B4-BE49-F238E27FC236}">
                <a16:creationId xmlns:a16="http://schemas.microsoft.com/office/drawing/2014/main" id="{589140D1-365A-B3B4-32CA-E026D93838BB}"/>
              </a:ext>
            </a:extLst>
          </p:cNvPr>
          <p:cNvSpPr>
            <a:spLocks noGrp="1"/>
          </p:cNvSpPr>
          <p:nvPr>
            <p:ph type="sldNum" sz="quarter" idx="5"/>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211882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a:t>
            </a:fld>
            <a:endParaRPr lang="en-US"/>
          </a:p>
        </p:txBody>
      </p:sp>
    </p:spTree>
    <p:extLst>
      <p:ext uri="{BB962C8B-B14F-4D97-AF65-F5344CB8AC3E}">
        <p14:creationId xmlns:p14="http://schemas.microsoft.com/office/powerpoint/2010/main" val="3042647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40</a:t>
            </a:fld>
            <a:endParaRPr lang="en-US"/>
          </a:p>
        </p:txBody>
      </p:sp>
    </p:spTree>
    <p:extLst>
      <p:ext uri="{BB962C8B-B14F-4D97-AF65-F5344CB8AC3E}">
        <p14:creationId xmlns:p14="http://schemas.microsoft.com/office/powerpoint/2010/main" val="3235422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Usa el vínculo de la diapositiva para ver el módulo de Microsoft Learn del que se deriva esta lección.</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41</a:t>
            </a:fld>
            <a:endParaRPr lang="en-US"/>
          </a:p>
        </p:txBody>
      </p:sp>
    </p:spTree>
    <p:extLst>
      <p:ext uri="{BB962C8B-B14F-4D97-AF65-F5344CB8AC3E}">
        <p14:creationId xmlns:p14="http://schemas.microsoft.com/office/powerpoint/2010/main" val="2649663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Las evaluaciones manuales son una buena manera de realizar exploraciones iniciales de un modelo con un número manejable de indicaciones. Puedes comparar las respuestas de varios modelos para las mismas indicaciones y experimentar con indicaciones del sistema y datos fundamentales para ver cómo se ven afectados.</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42</a:t>
            </a:fld>
            <a:endParaRPr lang="en-US"/>
          </a:p>
        </p:txBody>
      </p:sp>
    </p:spTree>
    <p:extLst>
      <p:ext uri="{BB962C8B-B14F-4D97-AF65-F5344CB8AC3E}">
        <p14:creationId xmlns:p14="http://schemas.microsoft.com/office/powerpoint/2010/main" val="35413330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Las evaluaciones automatizadas permiten cuantificar varios elementos del rendimiento del modelo mediante un mayor número de indicaciones de prueba.</a:t>
            </a:r>
          </a:p>
          <a:p>
            <a:r>
              <a:rPr lang="es-ES" sz="882" b="0" i="0" strike="noStrike" cap="none" baseline="0">
                <a:solidFill>
                  <a:srgbClr val="000000"/>
                </a:solidFill>
                <a:effectLst/>
                <a:latin typeface="Segoe UI Light"/>
                <a:ea typeface="Segoe UI Light"/>
                <a:cs typeface="Segoe UI Light"/>
              </a:rPr>
              <a:t>Muchas de las métricas de evaluación automatizadas, especialmente las métricas de NLP, dependen de la "verdad fundamental" (indicaciones esperadas). Sin embargo, incluso sin respuestas esperadas, las evaluaciones de calidad asistidas por IA pueden ayudarte a determinar cómo funciona un modelo desde una perspectiva gramatical lingüística.</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43</a:t>
            </a:fld>
            <a:endParaRPr lang="en-US"/>
          </a:p>
        </p:txBody>
      </p:sp>
    </p:spTree>
    <p:extLst>
      <p:ext uri="{BB962C8B-B14F-4D97-AF65-F5344CB8AC3E}">
        <p14:creationId xmlns:p14="http://schemas.microsoft.com/office/powerpoint/2010/main" val="1161879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Además de los evaluadores integrados en Microsoft Foundry, puedes desarrollar los tuyos propios, aunque eso está fuera del ámbito de este curso.</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44</a:t>
            </a:fld>
            <a:endParaRPr lang="en-US"/>
          </a:p>
        </p:txBody>
      </p:sp>
    </p:spTree>
    <p:extLst>
      <p:ext uri="{BB962C8B-B14F-4D97-AF65-F5344CB8AC3E}">
        <p14:creationId xmlns:p14="http://schemas.microsoft.com/office/powerpoint/2010/main" val="2146515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3B4F2-08E5-8D2C-E4C9-CF2E6D3521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02AC6-00DD-F781-6360-732B5796F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27D316-CACF-11D7-6FA3-5EB194E2384F}"/>
              </a:ext>
            </a:extLst>
          </p:cNvPr>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Cada ejercicio comienza con el mismo procedimiento para crear un proyecto de Microsoft Foundry: los alumnos se habrán vuelto bastante diestros en este proceso al final del día.</a:t>
            </a:r>
          </a:p>
          <a:p>
            <a:r>
              <a:rPr lang="es-ES" sz="882" b="0" i="0" strike="noStrike" cap="none" baseline="0">
                <a:solidFill>
                  <a:srgbClr val="000000"/>
                </a:solidFill>
                <a:effectLst/>
                <a:latin typeface="Segoe UI Light"/>
                <a:ea typeface="Segoe UI Light"/>
                <a:cs typeface="Segoe UI Light"/>
              </a:rPr>
              <a:t>La repetición de este procedimiento puede ser ardua, pero es necesaria para mantener los ejercicios modulares y evitar consumir recursos de Azure innecesarios (tanto por motivos de coste como para liberar la capacidad del centro de datos para otros clientes de Azure)</a:t>
            </a:r>
          </a:p>
        </p:txBody>
      </p:sp>
      <p:sp>
        <p:nvSpPr>
          <p:cNvPr id="4" name="Header Placeholder 3">
            <a:extLst>
              <a:ext uri="{FF2B5EF4-FFF2-40B4-BE49-F238E27FC236}">
                <a16:creationId xmlns:a16="http://schemas.microsoft.com/office/drawing/2014/main" id="{276D0543-25BA-1216-6D7A-1BB00CF969C5}"/>
              </a:ext>
            </a:extLst>
          </p:cNvPr>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a:extLst>
              <a:ext uri="{FF2B5EF4-FFF2-40B4-BE49-F238E27FC236}">
                <a16:creationId xmlns:a16="http://schemas.microsoft.com/office/drawing/2014/main" id="{072FD21C-FD48-621E-8E10-B0E598BCD63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6" name="Date Placeholder 5">
            <a:extLst>
              <a:ext uri="{FF2B5EF4-FFF2-40B4-BE49-F238E27FC236}">
                <a16:creationId xmlns:a16="http://schemas.microsoft.com/office/drawing/2014/main" id="{CD7E6475-4D99-B877-6FF4-8469906713E4}"/>
              </a:ext>
            </a:extLst>
          </p:cNvPr>
          <p:cNvSpPr>
            <a:spLocks noGrp="1"/>
          </p:cNvSpPr>
          <p:nvPr>
            <p:ph type="dt" idx="10"/>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12/16/2025 2:11 PM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a:extLst>
              <a:ext uri="{FF2B5EF4-FFF2-40B4-BE49-F238E27FC236}">
                <a16:creationId xmlns:a16="http://schemas.microsoft.com/office/drawing/2014/main" id="{7F611C38-3A93-E4F2-76F1-D938F7A0DF9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80925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1" strike="noStrike" cap="none" baseline="0">
                <a:solidFill>
                  <a:srgbClr val="000000"/>
                </a:solidFill>
                <a:effectLst/>
                <a:latin typeface="Segoe UI Light"/>
                <a:ea typeface="Segoe UI Light"/>
                <a:cs typeface="Segoe UI Light"/>
              </a:rPr>
              <a:t>Deja unos minutos para que los alumnos piensen las preguntas y, después, muestra las respuestas correctas.</a:t>
            </a:r>
          </a:p>
          <a:p>
            <a:endParaRPr lang="en-US"/>
          </a:p>
        </p:txBody>
      </p:sp>
      <p:sp>
        <p:nvSpPr>
          <p:cNvPr id="4" name="Slide Number Placeholder 3"/>
          <p:cNvSpPr>
            <a:spLocks noGrp="1"/>
          </p:cNvSpPr>
          <p:nvPr>
            <p:ph type="sldNum" sz="quarter" idx="5"/>
          </p:nvPr>
        </p:nvSpPr>
        <p:spPr/>
        <p:txBody>
          <a:bodyPr/>
          <a:lstStyle/>
          <a:p>
            <a:fld id="{97E04F8E-88E9-481C-A2B3-C92BCE611EF5}" type="slidenum">
              <a:rPr lang="en-US" smtClean="0"/>
              <a:t>46</a:t>
            </a:fld>
            <a:endParaRPr lang="en-US"/>
          </a:p>
        </p:txBody>
      </p:sp>
    </p:spTree>
    <p:extLst>
      <p:ext uri="{BB962C8B-B14F-4D97-AF65-F5344CB8AC3E}">
        <p14:creationId xmlns:p14="http://schemas.microsoft.com/office/powerpoint/2010/main" val="5443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000000"/>
                </a:solidFill>
                <a:effectLst/>
                <a:latin typeface="Segoe UI Light"/>
                <a:ea typeface="Segoe UI Light"/>
                <a:cs typeface="Segoe UI Light"/>
              </a:rPr>
              <a:t>Pide a los alumnos que compartan su definición para "Inteligencia artificial generativa". Para este curso, nos centraremos en la inteligencia artificial generativa como referencia a soluciones que usan un modelo de lenguaje, que podría ser un </a:t>
            </a:r>
            <a:r>
              <a:rPr lang="es-ES" sz="882" b="0" i="1" strike="noStrike" cap="none" baseline="0">
                <a:solidFill>
                  <a:srgbClr val="000000"/>
                </a:solidFill>
                <a:effectLst/>
                <a:latin typeface="Segoe UI Light"/>
                <a:ea typeface="Segoe UI Light"/>
                <a:cs typeface="Segoe UI Light"/>
              </a:rPr>
              <a:t>modelo de lenguaje grande</a:t>
            </a:r>
            <a:r>
              <a:rPr lang="es-ES" sz="882" b="0" i="0" strike="noStrike" cap="none" baseline="0">
                <a:solidFill>
                  <a:srgbClr val="000000"/>
                </a:solidFill>
                <a:effectLst/>
                <a:latin typeface="Segoe UI Light"/>
                <a:ea typeface="Segoe UI Light"/>
                <a:cs typeface="Segoe UI Light"/>
              </a:rPr>
              <a:t> (LLM) o un </a:t>
            </a:r>
            <a:r>
              <a:rPr lang="es-ES" sz="882" b="0" i="1" strike="noStrike" cap="none" baseline="0">
                <a:solidFill>
                  <a:srgbClr val="000000"/>
                </a:solidFill>
                <a:effectLst/>
                <a:latin typeface="Segoe UI Light"/>
                <a:ea typeface="Segoe UI Light"/>
                <a:cs typeface="Segoe UI Light"/>
              </a:rPr>
              <a:t>modelo de lenguaje pequeño</a:t>
            </a:r>
            <a:r>
              <a:rPr lang="es-ES" sz="882" b="0" i="0" strike="noStrike" cap="none" baseline="0">
                <a:solidFill>
                  <a:srgbClr val="000000"/>
                </a:solidFill>
                <a:effectLst/>
                <a:latin typeface="Segoe UI Light"/>
                <a:ea typeface="Segoe UI Light"/>
                <a:cs typeface="Segoe UI Light"/>
              </a:rPr>
              <a:t> (SLM), para generar contenido en respuesta a las </a:t>
            </a:r>
            <a:r>
              <a:rPr lang="es-ES" sz="882" b="0" i="1" strike="noStrike" cap="none" baseline="0">
                <a:solidFill>
                  <a:srgbClr val="000000"/>
                </a:solidFill>
                <a:effectLst/>
                <a:latin typeface="Segoe UI Light"/>
                <a:ea typeface="Segoe UI Light"/>
                <a:cs typeface="Segoe UI Light"/>
              </a:rPr>
              <a:t>indicaciones</a:t>
            </a:r>
            <a:r>
              <a:rPr lang="es-ES" sz="882" b="0" i="0" strike="noStrike" cap="none" baseline="0">
                <a:solidFill>
                  <a:srgbClr val="000000"/>
                </a:solidFill>
                <a:effectLst/>
                <a:latin typeface="Segoe UI Light"/>
                <a:ea typeface="Segoe UI Light"/>
                <a:cs typeface="Segoe UI Light"/>
              </a:rPr>
              <a:t> del lenguaje natural. Normalmente, las respuestas generadas constan de texto de lenguaje natural en un intercambio conversacional, pero cada vez más otros tipos de salidas generadas, como imágenes, voz y código. </a:t>
            </a:r>
          </a:p>
          <a:p>
            <a:pPr marL="0" marR="0" lvl="0" indent="0" algn="l" defTabSz="914367" rtl="0" eaLnBrk="1" fontAlgn="auto" latinLnBrk="0" hangingPunct="1">
              <a:lnSpc>
                <a:spcPct val="90000"/>
              </a:lnSpc>
              <a:spcBef>
                <a:spcPct val="0"/>
              </a:spcBef>
              <a:spcAft>
                <a:spcPts val="333"/>
              </a:spcAft>
              <a:buClrTx/>
              <a:buSzTx/>
              <a:buFontTx/>
              <a:buNone/>
              <a:defRPr/>
            </a:pP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5</a:t>
            </a:fld>
            <a:endParaRPr lang="en-US"/>
          </a:p>
        </p:txBody>
      </p:sp>
    </p:spTree>
    <p:extLst>
      <p:ext uri="{BB962C8B-B14F-4D97-AF65-F5344CB8AC3E}">
        <p14:creationId xmlns:p14="http://schemas.microsoft.com/office/powerpoint/2010/main" val="319190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Indica la importancia de conservar el historial de chat para que las interacciones con un modelo de IA generativa sean verdaderamente conversacionales: las indicaciones de seguimiento se usan para mejorar ideas y obtener más información en función del contexto de lo que ya se ha analizado.</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6</a:t>
            </a:fld>
            <a:endParaRPr lang="en-US"/>
          </a:p>
        </p:txBody>
      </p:sp>
    </p:spTree>
    <p:extLst>
      <p:ext uri="{BB962C8B-B14F-4D97-AF65-F5344CB8AC3E}">
        <p14:creationId xmlns:p14="http://schemas.microsoft.com/office/powerpoint/2010/main" val="330457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sz="882" b="0" i="0" strike="noStrike" cap="none" baseline="0">
                <a:solidFill>
                  <a:srgbClr val="FFFFFF"/>
                </a:solidFill>
                <a:effectLst/>
                <a:highlight>
                  <a:srgbClr val="292929"/>
                </a:highlight>
                <a:latin typeface="Segoe UI"/>
                <a:ea typeface="Segoe UI"/>
                <a:cs typeface="Segoe UI"/>
              </a:rPr>
              <a:t>La estructura del centro y del proyecto en Microsoft Foundry puede ser nueva incluso para desarrolladores de Azure experimentados. Ten en cuenta que no siempre </a:t>
            </a:r>
            <a:r>
              <a:rPr lang="es-ES" sz="882" b="0" i="1" strike="noStrike" cap="none" baseline="0">
                <a:solidFill>
                  <a:srgbClr val="FFFFFF"/>
                </a:solidFill>
                <a:effectLst/>
                <a:highlight>
                  <a:srgbClr val="292929"/>
                </a:highlight>
                <a:latin typeface="Segoe UI"/>
                <a:ea typeface="Segoe UI"/>
                <a:cs typeface="Segoe UI"/>
              </a:rPr>
              <a:t>necesitas</a:t>
            </a:r>
            <a:r>
              <a:rPr lang="es-ES" sz="882" b="0" i="0" strike="noStrike" cap="none" baseline="0">
                <a:solidFill>
                  <a:srgbClr val="FFFFFF"/>
                </a:solidFill>
                <a:effectLst/>
                <a:highlight>
                  <a:srgbClr val="292929"/>
                </a:highlight>
                <a:latin typeface="Segoe UI"/>
                <a:ea typeface="Segoe UI"/>
                <a:cs typeface="Segoe UI"/>
              </a:rPr>
              <a:t> usar un centro o proyecto: puedes usar servicios independientes (o incluso recursos multiservicios de Microsoft Foundry) y el código en contra de ellos mediante sus API y SDK individuales, pero la organización de recursos compartidos en un proyecto facilita la administración de recursos y el control del acceso a ellos. Además, algunas herramientas y servicios solo están disponibles en el contexto de un proyecto de Microsoft Foundry.</a:t>
            </a:r>
          </a:p>
          <a:p>
            <a:pPr algn="l"/>
            <a:endParaRPr lang="en-US" b="0" i="0">
              <a:solidFill>
                <a:srgbClr val="FFFFFF"/>
              </a:solidFill>
              <a:effectLst/>
              <a:highlight>
                <a:srgbClr val="292929"/>
              </a:highlight>
              <a:latin typeface="Segoe UI" panose="020B0502040204020203" pitchFamily="34" charset="0"/>
            </a:endParaRPr>
          </a:p>
          <a:p>
            <a:pPr algn="l"/>
            <a:r>
              <a:rPr lang="es-ES" sz="882" b="0" i="0" strike="noStrike" cap="none" baseline="0">
                <a:solidFill>
                  <a:srgbClr val="FFFFFF"/>
                </a:solidFill>
                <a:effectLst/>
                <a:highlight>
                  <a:srgbClr val="292929"/>
                </a:highlight>
                <a:latin typeface="Segoe UI"/>
                <a:ea typeface="Segoe UI"/>
                <a:cs typeface="Segoe UI"/>
              </a:rPr>
              <a:t>Consulta </a:t>
            </a:r>
            <a:r>
              <a:rPr lang="es-ES" sz="882" b="0" i="1" strike="noStrike" cap="none" baseline="0">
                <a:solidFill>
                  <a:srgbClr val="FFFFFF"/>
                </a:solidFill>
                <a:effectLst/>
                <a:latin typeface="Segoe UI"/>
                <a:ea typeface="Segoe UI"/>
                <a:cs typeface="Segoe UI"/>
              </a:rPr>
              <a:t>https://learn.microsoft.com/azure/ai-foundry/what-is-azure-ai-foundry#project-types </a:t>
            </a:r>
            <a:r>
              <a:rPr lang="es-ES" sz="882" b="0" i="0" strike="noStrike" cap="none" baseline="0">
                <a:solidFill>
                  <a:srgbClr val="FFFFFF"/>
                </a:solidFill>
                <a:effectLst/>
                <a:latin typeface="Segoe UI"/>
                <a:ea typeface="Segoe UI"/>
                <a:cs typeface="Segoe UI"/>
              </a:rPr>
              <a:t>para más información sobre los tipos de proyecto de Microsoft Foundry.</a:t>
            </a:r>
            <a:endParaRPr lang="LID4096" b="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7</a:t>
            </a:fld>
            <a:endParaRPr lang="en-US"/>
          </a:p>
        </p:txBody>
      </p:sp>
    </p:spTree>
    <p:extLst>
      <p:ext uri="{BB962C8B-B14F-4D97-AF65-F5344CB8AC3E}">
        <p14:creationId xmlns:p14="http://schemas.microsoft.com/office/powerpoint/2010/main" val="113343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ct val="0"/>
              </a:spcBef>
              <a:spcAft>
                <a:spcPts val="333"/>
              </a:spcAft>
              <a:buClrTx/>
              <a:buSzTx/>
              <a:buFontTx/>
              <a:buNone/>
              <a:defRPr/>
            </a:pPr>
            <a:r>
              <a:rPr lang="es-ES" sz="882" b="0" i="0" strike="noStrike" cap="none" baseline="0">
                <a:solidFill>
                  <a:srgbClr val="FFFFFF"/>
                </a:solidFill>
                <a:effectLst/>
                <a:highlight>
                  <a:srgbClr val="292929"/>
                </a:highlight>
                <a:latin typeface="Segoe UI"/>
                <a:ea typeface="Segoe UI"/>
                <a:cs typeface="Segoe UI"/>
              </a:rPr>
              <a:t>El portal de Microsoft Foundry se conocía anteriormente como Fundición de IA de Azure. Está diseñado para ser la interfaz visual principal basada en web para trabajar en proyectos de inteligencia artificial en Azure.</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p>
        </p:txBody>
      </p:sp>
      <p:sp>
        <p:nvSpPr>
          <p:cNvPr id="6" name="Date Placeholder 5"/>
          <p:cNvSpPr>
            <a:spLocks noGrp="1"/>
          </p:cNvSpPr>
          <p:nvPr>
            <p:ph type="dt" idx="10"/>
          </p:nvPr>
        </p:nvSpPr>
        <p:spPr/>
        <p:txBody>
          <a:bodyPr/>
          <a:lstStyle/>
          <a:p>
            <a:fld id="{386CE63F-9E7F-4C04-9D0D-FCA25A8E9E86}"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8</a:t>
            </a:fld>
            <a:endParaRPr lang="en-US"/>
          </a:p>
        </p:txBody>
      </p:sp>
    </p:spTree>
    <p:extLst>
      <p:ext uri="{BB962C8B-B14F-4D97-AF65-F5344CB8AC3E}">
        <p14:creationId xmlns:p14="http://schemas.microsoft.com/office/powerpoint/2010/main" val="121210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82" b="0" i="0" strike="noStrike" cap="none" baseline="0">
                <a:solidFill>
                  <a:srgbClr val="000000"/>
                </a:solidFill>
                <a:effectLst/>
                <a:latin typeface="Segoe UI Light"/>
                <a:ea typeface="Segoe UI Light"/>
                <a:cs typeface="Segoe UI Light"/>
              </a:rPr>
              <a:t>Usa el ejercicio en el vínculo de la diapositiva como base para la demostración.</a:t>
            </a:r>
          </a:p>
          <a:p>
            <a:r>
              <a:rPr lang="es-ES" sz="882" b="0" i="0" strike="noStrike" cap="none" baseline="0">
                <a:solidFill>
                  <a:srgbClr val="000000"/>
                </a:solidFill>
                <a:effectLst/>
                <a:latin typeface="Segoe UI Light"/>
                <a:ea typeface="Segoe UI Light"/>
                <a:cs typeface="Segoe UI Light"/>
              </a:rPr>
              <a:t>Debido a las limitaciones de tiempo, dado que el enfoque de esta lección se centra en la inteligencia artificial generativa, puedes omitir los procedimientos para agregar una segunda sección donde explorar el servicio de lenguaje de IA, centrarte en la introducción al portal de Microsoft Foundry, mostrar la jerarquía del centro y del proyecto, e implementar y probar un modelo de IA generativa.</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ES"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Todos los derechos reservados. MICROSOFT NO OFRECE NINGUNA GARANTÍA, EXPRESA, IMPLÍCITA O REGLAMENTARIA, RESPECTO A LA INFORMACIÓN DE ESTA PRESENTACIÓN.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1486BA7-839C-4D2B-BD52-EF0BBA8433FD}" type="datetime8">
              <a:rPr lang="en-US" smtClean="0"/>
              <a:t>12/16/2025 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9</a:t>
            </a:fld>
            <a:endParaRPr lang="en-US"/>
          </a:p>
        </p:txBody>
      </p:sp>
    </p:spTree>
    <p:extLst>
      <p:ext uri="{BB962C8B-B14F-4D97-AF65-F5344CB8AC3E}">
        <p14:creationId xmlns:p14="http://schemas.microsoft.com/office/powerpoint/2010/main" val="4075730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3.xml"/><Relationship Id="rId4" Type="http://schemas.openxmlformats.org/officeDocument/2006/relationships/image" Target="../media/image3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 Id="rId4" Type="http://schemas.openxmlformats.org/officeDocument/2006/relationships/image" Target="../media/image5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74.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8.png"/><Relationship Id="rId1" Type="http://schemas.openxmlformats.org/officeDocument/2006/relationships/slideMaster" Target="../slideMasters/slideMaster5.xml"/><Relationship Id="rId5" Type="http://schemas.openxmlformats.org/officeDocument/2006/relationships/image" Target="../media/image77.png"/><Relationship Id="rId4" Type="http://schemas.openxmlformats.org/officeDocument/2006/relationships/image" Target="../media/image7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0.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13474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2647809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Click icon to add picture</a:t>
            </a:r>
          </a:p>
        </p:txBody>
      </p:sp>
    </p:spTree>
    <p:extLst>
      <p:ext uri="{BB962C8B-B14F-4D97-AF65-F5344CB8AC3E}">
        <p14:creationId xmlns:p14="http://schemas.microsoft.com/office/powerpoint/2010/main" val="1758894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521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560132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pic>
        <p:nvPicPr>
          <p:cNvPr id="1026" name="Picture 2" descr="A black triangle on a white background&#10;&#10;Description automatically generated">
            <a:extLst>
              <a:ext uri="{FF2B5EF4-FFF2-40B4-BE49-F238E27FC236}">
                <a16:creationId xmlns:a16="http://schemas.microsoft.com/office/drawing/2014/main" id="{D34FB095-B792-8E28-D887-870C3ECB52A8}"/>
              </a:ext>
            </a:extLst>
          </p:cNvPr>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11711892" y="6232204"/>
            <a:ext cx="287452" cy="45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253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ct val="0"/>
              </a:spcBef>
              <a:buNone/>
              <a:defRPr sz="1400" b="0" spc="0">
                <a:solidFill>
                  <a:schemeClr val="accent1"/>
                </a:solidFill>
                <a:latin typeface="+mj-lt"/>
              </a:defRPr>
            </a:lvl1pPr>
            <a:lvl2pPr marL="0" indent="0">
              <a:lnSpc>
                <a:spcPts val="1800"/>
              </a:lnSpc>
              <a:spcBef>
                <a:spcPct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Semibold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ct val="0"/>
              </a:spcBef>
              <a:buNone/>
              <a:defRPr sz="1000" spc="0">
                <a:solidFill>
                  <a:schemeClr val="tx1"/>
                </a:solidFill>
              </a:defRPr>
            </a:lvl1pPr>
            <a:lvl2pPr marL="0" indent="0">
              <a:lnSpc>
                <a:spcPct val="100000"/>
              </a:lnSpc>
              <a:spcBef>
                <a:spcPct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8779229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smtClean="0">
                <a:solidFill>
                  <a:schemeClr val="tx1"/>
                </a:solidFill>
                <a:latin typeface="+mn-lt"/>
                <a:ea typeface="+mn-ea"/>
                <a:cs typeface="Segoe UI"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ct val="0"/>
              </a:spcBef>
              <a:spcAft>
                <a:spcPct val="0"/>
              </a:spcAft>
              <a:buClrTx/>
              <a:buSzPct val="90000"/>
              <a:buFont typeface="Arial" panose="020B0604020202020204" pitchFamily="34" charset="0"/>
              <a:buChar char="•"/>
              <a:defRPr/>
            </a:pPr>
            <a:r>
              <a:rPr lang="en-US"/>
              <a:t>Click to edit Master text styles</a:t>
            </a:r>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9899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3054498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defRPr sz="1400" b="0"/>
            </a:lvl3pPr>
            <a:lvl4pPr marL="652462" indent="0">
              <a:buFont typeface="Wingdings" panose="05000000000000000000" pitchFamily="2" charset="2"/>
              <a:buNone/>
              <a:defRPr sz="1200" b="0"/>
            </a:lvl4pPr>
            <a:lvl5pPr marL="854075" indent="0">
              <a:buFont typeface="Wingdings" panose="05000000000000000000" pitchFamily="2" charset="2"/>
              <a:buNone/>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defRPr sz="1400" b="0"/>
            </a:lvl3pPr>
            <a:lvl4pPr marL="652462" indent="0">
              <a:buFont typeface="Wingdings" panose="05000000000000000000" pitchFamily="2" charset="2"/>
              <a:buNone/>
              <a:defRPr sz="1200" b="0"/>
            </a:lvl4pPr>
            <a:lvl5pPr marL="854075" indent="0">
              <a:buFont typeface="Wingdings" panose="05000000000000000000" pitchFamily="2" charset="2"/>
              <a:buNone/>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938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a:lvl1pPr>
            <a:lvl2pPr marL="342900" indent="-171450">
              <a:defRPr lang="en-US" sz="1400"/>
            </a:lvl2pPr>
            <a:lvl3pPr marL="514350" indent="-171450">
              <a:defRPr lang="en-US" sz="1100"/>
            </a:lvl3pPr>
            <a:lvl4pPr marL="666750" indent="-152400">
              <a:defRPr lang="en-US" sz="1050"/>
            </a:lvl4pPr>
            <a:lvl5pPr marL="793750" indent="-120650">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a:lvl1pPr>
            <a:lvl2pPr marL="342900" indent="-171450">
              <a:defRPr lang="en-US" sz="1400"/>
            </a:lvl2pPr>
            <a:lvl3pPr marL="514350" indent="-171450">
              <a:defRPr lang="en-US" sz="1100"/>
            </a:lvl3pPr>
            <a:lvl4pPr marL="685800" indent="-136525">
              <a:defRPr lang="en-US" sz="1050"/>
            </a:lvl4pPr>
            <a:lvl5pPr marL="793750" indent="-120650">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186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ct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0866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18332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wo Column Content with Subheads 2">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1" y="1992313"/>
            <a:ext cx="3690937" cy="220510"/>
          </a:xfrm>
          <a:prstGeom prst="rect">
            <a:avLst/>
          </a:prstGeom>
        </p:spPr>
        <p:txBody>
          <a:bodyPr lIns="0" tIns="0" rIns="0" bIns="0"/>
          <a:lstStyle>
            <a:lvl1pPr marL="0" indent="0">
              <a:lnSpc>
                <a:spcPts val="1800"/>
              </a:lnSpc>
              <a:spcBef>
                <a:spcPct val="0"/>
              </a:spcBef>
              <a:spcAft>
                <a:spcPts val="600"/>
              </a:spcAft>
              <a:buFont typeface="Arial" panose="020B0604020202020204" pitchFamily="34" charset="0"/>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514562" y="1992313"/>
            <a:ext cx="3690937" cy="220510"/>
          </a:xfrm>
          <a:prstGeom prst="rect">
            <a:avLst/>
          </a:prstGeom>
        </p:spPr>
        <p:txBody>
          <a:bodyPr lIns="0" tIns="0" rIns="0" bIns="0"/>
          <a:lstStyle>
            <a:lvl1pPr marL="0" indent="0">
              <a:lnSpc>
                <a:spcPts val="1800"/>
              </a:lnSpc>
              <a:spcBef>
                <a:spcPct val="0"/>
              </a:spcBef>
              <a:spcAft>
                <a:spcPts val="600"/>
              </a:spcAft>
              <a:buFont typeface="Arial" panose="020B0604020202020204" pitchFamily="34" charset="0"/>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199" y="2300087"/>
            <a:ext cx="3690937" cy="206710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514562" y="2300087"/>
            <a:ext cx="3690937" cy="206710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Tree>
    <p:extLst>
      <p:ext uri="{BB962C8B-B14F-4D97-AF65-F5344CB8AC3E}">
        <p14:creationId xmlns:p14="http://schemas.microsoft.com/office/powerpoint/2010/main" val="2147297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a:lvl1pPr>
            <a:lvl2pPr marL="322263" indent="-150813">
              <a:defRPr lang="en-US" sz="1600"/>
            </a:lvl2pPr>
            <a:lvl3pPr marL="466725" indent="-138113">
              <a:defRPr lang="en-US" sz="1100"/>
            </a:lvl3pPr>
            <a:lvl4pPr marL="595313" indent="-128588">
              <a:defRPr lang="en-US" sz="1050"/>
            </a:lvl4pPr>
            <a:lvl5pPr marL="731838" indent="-122238">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a:lvl1pPr>
            <a:lvl2pPr marL="398463" indent="-169863">
              <a:defRPr lang="en-US" sz="1600"/>
            </a:lvl2pPr>
            <a:lvl3pPr marL="555625" indent="-157163">
              <a:defRPr lang="en-US" sz="1100"/>
            </a:lvl3pPr>
            <a:lvl4pPr marL="685800" indent="-136525">
              <a:defRPr lang="en-US" sz="1050"/>
            </a:lvl4pPr>
            <a:lvl5pPr marL="800100" indent="-111125">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ct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a:lvl1pPr>
            <a:lvl2pPr marL="398463" indent="-169863">
              <a:defRPr lang="en-US" sz="1600"/>
            </a:lvl2pPr>
            <a:lvl3pPr marL="555625" indent="-157163">
              <a:defRPr lang="en-US" sz="1100"/>
            </a:lvl3pPr>
            <a:lvl4pPr marL="685800" indent="-136525">
              <a:defRPr lang="en-US" sz="1050"/>
            </a:lvl4pPr>
            <a:lvl5pPr marL="800100" indent="-111125">
              <a:defRPr lang="en-US"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176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sz="1400" b="0" i="0" spc="0">
                <a:solidFill>
                  <a:schemeClr val="tx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Tree>
    <p:extLst>
      <p:ext uri="{BB962C8B-B14F-4D97-AF65-F5344CB8AC3E}">
        <p14:creationId xmlns:p14="http://schemas.microsoft.com/office/powerpoint/2010/main" val="2346792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amet, consectetur adipiscing elit, sed do eiusmod tempor incididunt ut labore et dolore magna aliqua.</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ct val="0"/>
              </a:spcBef>
              <a:buFont typeface="Arial" panose="020B0604020202020204" pitchFamily="34" charset="0"/>
              <a:buChar char="•"/>
              <a:defRPr sz="1400" b="0" i="0" spc="0">
                <a:solidFill>
                  <a:schemeClr val="bg1"/>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amet, consectetur adipiscing elit, sed do eiusmod tempor incididunt ut labore et dolore magna aliqua.</a:t>
            </a:r>
          </a:p>
          <a:p>
            <a:pPr lvl="0"/>
            <a:endParaRPr lang="en-US"/>
          </a:p>
          <a:p>
            <a:pPr lvl="0"/>
            <a:r>
              <a:rPr lang="en-US"/>
              <a:t>Bulleted list 14 Lorem ipsum dolor sit amet, consectetur adipiscing elit, sed do eiusmod tempor incididunt ut labore et dolore magna aliqua.</a:t>
            </a:r>
          </a:p>
        </p:txBody>
      </p:sp>
    </p:spTree>
    <p:extLst>
      <p:ext uri="{BB962C8B-B14F-4D97-AF65-F5344CB8AC3E}">
        <p14:creationId xmlns:p14="http://schemas.microsoft.com/office/powerpoint/2010/main" val="3315671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03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38240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ct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ct val="0"/>
              </a:spcBef>
              <a:buFont typeface="Arial" panose="020B0604020202020204" pitchFamily="34" charset="0"/>
              <a:buNone/>
              <a:defRPr lang="en-US" sz="1400" b="0" i="0" kern="1200" spc="0" baseline="0">
                <a:solidFill>
                  <a:schemeClr val="tx1"/>
                </a:solidFill>
                <a:latin typeface="+mn-lt"/>
                <a:ea typeface="+mn-ea"/>
                <a:cs typeface="Segoe UI" pitchFamily="34" charset="0"/>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ct val="0"/>
              </a:spcBef>
              <a:spcAft>
                <a:spcPct val="0"/>
              </a:spcAft>
              <a:buClrTx/>
              <a:buSzPct val="90000"/>
              <a:buFont typeface="Arial" panose="020B0604020202020204" pitchFamily="34" charset="0"/>
              <a:buNone/>
            </a:pPr>
            <a:r>
              <a:rPr lang="en-US"/>
              <a:t>Body copy 14 Lorem ipsum dolor sit amet, consectetur adipiscing elit, sed do eiusmod tempor incididunt ut labore et dolore magna aliqua.</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2951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ct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a:lvl1pPr>
            <a:lvl2pPr marL="285750" indent="-125413">
              <a:defRPr lang="en-US" sz="1400"/>
            </a:lvl2pPr>
            <a:lvl3pPr marL="438150" indent="-133350">
              <a:defRPr lang="en-US" sz="1100"/>
            </a:lvl3pPr>
            <a:lvl4pPr marL="566738" indent="-114300">
              <a:defRPr lang="en-US" sz="1050"/>
            </a:lvl4pPr>
            <a:lvl5pPr marL="685800" indent="-109538">
              <a:defRPr lang="en-US"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288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a:lvl1pPr>
            <a:lvl2pPr marL="285750" indent="-125413">
              <a:defRPr lang="en-US" sz="1400"/>
            </a:lvl2pPr>
            <a:lvl3pPr marL="438150" indent="-133350">
              <a:defRPr lang="en-US" sz="1400"/>
            </a:lvl3pPr>
            <a:lvl4pPr marL="566738" indent="-114300">
              <a:defRPr lang="en-US" sz="1200"/>
            </a:lvl4pPr>
            <a:lvl5pPr marL="685800" indent="-109538">
              <a:defRPr lang="en-US"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145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ct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a:lvl1pPr>
            <a:lvl2pPr marL="285750" indent="-125413">
              <a:defRPr lang="en-US" sz="1200"/>
            </a:lvl2pPr>
            <a:lvl3pPr marL="438150" indent="-133350">
              <a:defRPr lang="en-US" sz="1200"/>
            </a:lvl3pPr>
            <a:lvl4pPr marL="566738" indent="-114300">
              <a:defRPr lang="en-US" sz="1100"/>
            </a:lvl4pPr>
            <a:lvl5pPr marL="685800" indent="-109538">
              <a:defRPr lang="en-US" sz="110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51958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273439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userDrawn="1">
          <p15:clr>
            <a:srgbClr val="954F72"/>
          </p15:clr>
        </p15:guide>
        <p15:guide id="9" pos="2150">
          <p15:clr>
            <a:srgbClr val="954F72"/>
          </p15:clr>
        </p15:guide>
        <p15:guide id="10" pos="2544"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userDrawn="1">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0786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204749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itchFamily="34" charset="0"/>
              </a:defRPr>
            </a:lvl1pPr>
          </a:lstStyle>
          <a:p>
            <a:r>
              <a:rPr lang="en-US"/>
              <a:t>Click to edit title style</a:t>
            </a:r>
          </a:p>
        </p:txBody>
      </p:sp>
    </p:spTree>
    <p:extLst>
      <p:ext uri="{BB962C8B-B14F-4D97-AF65-F5344CB8AC3E}">
        <p14:creationId xmlns:p14="http://schemas.microsoft.com/office/powerpoint/2010/main" val="250768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95995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ct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ct val="0"/>
              </a:spcBef>
              <a:spcAft>
                <a:spcPts val="600"/>
              </a:spcAft>
              <a:buClrTx/>
              <a:buSzPct val="90000"/>
              <a:buFont typeface="Arial" panose="020B0604020202020204" pitchFamily="34" charset="0"/>
              <a:buChar char="•"/>
              <a:defRPr lang="en-US" sz="1400" kern="1200" spc="0" baseline="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Semibold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2088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75014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15907287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2552095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13515920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599172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_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5" name="Content Placeholder 14">
            <a:extLst>
              <a:ext uri="{FF2B5EF4-FFF2-40B4-BE49-F238E27FC236}">
                <a16:creationId xmlns:a16="http://schemas.microsoft.com/office/drawing/2014/main" id="{4C0B0C3E-AEAA-0C79-829D-3E69784567F3}"/>
              </a:ext>
            </a:extLst>
          </p:cNvPr>
          <p:cNvSpPr>
            <a:spLocks noGrp="1"/>
          </p:cNvSpPr>
          <p:nvPr>
            <p:ph sz="quarter" idx="21"/>
          </p:nvPr>
        </p:nvSpPr>
        <p:spPr>
          <a:xfrm>
            <a:off x="579438" y="1590675"/>
            <a:ext cx="5224462" cy="4477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Content Placeholder 14">
            <a:extLst>
              <a:ext uri="{FF2B5EF4-FFF2-40B4-BE49-F238E27FC236}">
                <a16:creationId xmlns:a16="http://schemas.microsoft.com/office/drawing/2014/main" id="{9B0DC8F8-0ADC-59D6-F653-BED6DEED3E23}"/>
              </a:ext>
            </a:extLst>
          </p:cNvPr>
          <p:cNvSpPr>
            <a:spLocks noGrp="1"/>
          </p:cNvSpPr>
          <p:nvPr>
            <p:ph sz="quarter" idx="22"/>
          </p:nvPr>
        </p:nvSpPr>
        <p:spPr>
          <a:xfrm>
            <a:off x="6253664" y="1588073"/>
            <a:ext cx="5224462" cy="4480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33335596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6176017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262737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29668854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13141128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72290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9540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ct val="0"/>
              </a:spcAft>
              <a:buClrTx/>
              <a:buSzPct val="90000"/>
              <a:buFont typeface="Wingdings" panose="05000000000000000000" pitchFamily="2" charset="2"/>
              <a:buNone/>
              <a:defRPr lang="en-US" sz="1400" b="0" kern="1200" spc="0" baseline="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ct val="0"/>
              </a:spcBef>
              <a:buFont typeface="Arial" panose="020B0604020202020204" pitchFamily="34" charset="0"/>
              <a:buNone/>
              <a:defRPr sz="1400" b="0" i="0" spc="0">
                <a:solidFill>
                  <a:srgbClr val="000000"/>
                </a:solidFill>
                <a:latin typeface="+mn-lt"/>
              </a:defRPr>
            </a:lvl1pPr>
            <a:lvl2pPr marL="0" indent="0">
              <a:lnSpc>
                <a:spcPts val="1800"/>
              </a:lnSpc>
              <a:spcBef>
                <a:spcPct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amet, consectetur adipiscing elit, sed do eiusmod tempor incididunt ut labore et dolore magna aliqua.</a:t>
            </a:r>
          </a:p>
        </p:txBody>
      </p:sp>
    </p:spTree>
    <p:extLst>
      <p:ext uri="{BB962C8B-B14F-4D97-AF65-F5344CB8AC3E}">
        <p14:creationId xmlns:p14="http://schemas.microsoft.com/office/powerpoint/2010/main" val="7216691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ct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0691479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3087595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20255697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1603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803520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ct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ct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ct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32017624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35773487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ct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5734221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ct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913924" cy="153924"/>
          </a:xfrm>
          <a:prstGeom prst="rect">
            <a:avLst/>
          </a:prstGeom>
          <a:noFill/>
        </p:spPr>
        <p:txBody>
          <a:bodyPr wrap="none" lIns="0" tIns="0" rIns="0" bIns="0" rtlCol="0">
            <a:spAutoFit/>
          </a:bodyPr>
          <a:lstStyle/>
          <a:p>
            <a:pPr algn="l"/>
            <a:r>
              <a:rPr lang="es-ES" sz="1000" b="0" i="0" strike="noStrike" cap="none" baseline="0">
                <a:solidFill>
                  <a:srgbClr val="A3A3A3"/>
                </a:solidFill>
                <a:effectLst/>
                <a:latin typeface="Segoe UI"/>
                <a:ea typeface="Segoe UI"/>
                <a:cs typeface="Segoe UI"/>
              </a:rPr>
              <a:t>Diseño de ELT</a:t>
            </a:r>
          </a:p>
        </p:txBody>
      </p:sp>
    </p:spTree>
    <p:extLst>
      <p:ext uri="{BB962C8B-B14F-4D97-AF65-F5344CB8AC3E}">
        <p14:creationId xmlns:p14="http://schemas.microsoft.com/office/powerpoint/2010/main" val="29447725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736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84126602"/>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820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27939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312580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35124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258680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1567833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9321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79175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27088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302251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42137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a:p>
            <a:pPr lvl="0"/>
            <a:endParaRPr lang="en-US"/>
          </a:p>
          <a:p>
            <a:pPr lvl="0"/>
            <a:r>
              <a:rPr lang="en-US"/>
              <a:t>Body copy 14 Lorem ipsum dolor sit amet, consectetur adipiscing elit, sed do eiusmod tempor incididunt ut labore et dolore magna aliqua.</a:t>
            </a:r>
          </a:p>
          <a:p>
            <a:pPr lvl="0"/>
            <a:endParaRPr lang="en-US"/>
          </a:p>
          <a:p>
            <a:pPr lvl="0"/>
            <a:r>
              <a:rPr lang="en-US"/>
              <a:t>Body copy 14 Body copy 14 Lorem ipsum dolor sit amet, consectetur adipiscing elit, sed do eiusmod tempor incididunt ut labore et dolore magna aliqua.</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69084658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ct val="0"/>
              </a:spcAft>
              <a:buClrTx/>
              <a:buSzPct val="90000"/>
              <a:buFont typeface="Arial" panose="020B0604020202020204" pitchFamily="34" charset="0"/>
              <a:buNone/>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pPr>
            <a:r>
              <a:rPr lang="en-US"/>
              <a:t>Paragraph title Segoe UI Semibold</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ct val="0"/>
              </a:spcAft>
              <a:buClrTx/>
              <a:buSzPct val="90000"/>
              <a:buFont typeface="Arial" panose="020B0604020202020204" pitchFamily="34" charset="0"/>
              <a:buNone/>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pPr>
            <a:r>
              <a:rPr lang="en-US"/>
              <a:t>Paragraph title Segoe UI Semibold</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ct val="0"/>
              </a:spcBef>
              <a:buFont typeface="Arial" panose="020B0604020202020204" pitchFamily="34" charset="0"/>
              <a:buNone/>
              <a:defRPr sz="1400" b="0" i="0" spc="0">
                <a:solidFill>
                  <a:srgbClr val="000000"/>
                </a:solidFill>
                <a:latin typeface="+mn-lt"/>
              </a:defRPr>
            </a:lvl1pPr>
            <a:lvl2pPr marL="0" indent="0">
              <a:lnSpc>
                <a:spcPts val="1765"/>
              </a:lnSpc>
              <a:spcBef>
                <a:spcPct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amet, consectetur adipiscing elit, sed do eiusmod tempor incididunt ut labore et dolore magna aliqua.</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99332605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1658430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2348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ct val="0"/>
              </a:spcAft>
              <a:buClrTx/>
              <a:buSzPct val="90000"/>
              <a:buFont typeface="Arial" panose="020B0604020202020204" pitchFamily="34" charset="0"/>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Cavorest a aut arum quam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defRPr lang="en-US" sz="1000" b="0" i="0" spc="0" smtClean="0">
                <a:solidFill>
                  <a:srgbClr val="000000"/>
                </a:solidFill>
                <a:latin typeface="+mn-lt"/>
              </a:defRPr>
            </a:lvl1pPr>
          </a:lstStyle>
          <a:p>
            <a:pPr lvl="0"/>
            <a:r>
              <a:rPr lang="en-US"/>
              <a:t>Caption body copy Segoe Regular 10/12. Cavorest a aut arum quam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defRPr lang="en-US" sz="1000" b="0" i="0" spc="0" smtClean="0">
                <a:solidFill>
                  <a:srgbClr val="000000"/>
                </a:solidFill>
                <a:latin typeface="+mn-lt"/>
              </a:defRPr>
            </a:lvl1pPr>
          </a:lstStyle>
          <a:p>
            <a:pPr lvl="0"/>
            <a:r>
              <a:rPr lang="en-US"/>
              <a:t>Caption body copy Segoe Regular 10/12. Cavorest a aut arum quam id eat.</a:t>
            </a:r>
          </a:p>
        </p:txBody>
      </p:sp>
    </p:spTree>
    <p:extLst>
      <p:ext uri="{BB962C8B-B14F-4D97-AF65-F5344CB8AC3E}">
        <p14:creationId xmlns:p14="http://schemas.microsoft.com/office/powerpoint/2010/main" val="19823427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6878342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27085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45950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ct val="0"/>
              </a:spcBef>
              <a:spcAft>
                <a:spcPct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ct val="0"/>
              </a:spcBef>
              <a:spcAft>
                <a:spcPct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black">
          <a:xfrm>
            <a:off x="564441" y="1042185"/>
            <a:ext cx="1271081" cy="1132055"/>
          </a:xfrm>
          <a:prstGeom prst="rect">
            <a:avLst/>
          </a:prstGeom>
        </p:spPr>
      </p:pic>
    </p:spTree>
    <p:extLst>
      <p:ext uri="{BB962C8B-B14F-4D97-AF65-F5344CB8AC3E}">
        <p14:creationId xmlns:p14="http://schemas.microsoft.com/office/powerpoint/2010/main" val="4224302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a:blip r:embed="rId2">
            <a:alphaModFix/>
            <a:extLst>
              <a:ext uri="{28A0092B-C50C-407E-A947-70E740481C1C}">
                <a14:useLocalDpi xmlns:a14="http://schemas.microsoft.com/office/drawing/2010/main"/>
              </a:ext>
            </a:extLst>
          </a:blip>
          <a:srcRect r="19824"/>
          <a:stretch>
            <a:fillRect/>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5764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a:blip r:embed="rId2">
            <a:alphaModFix/>
            <a:extLst>
              <a:ext uri="{28A0092B-C50C-407E-A947-70E740481C1C}">
                <a14:useLocalDpi xmlns:a14="http://schemas.microsoft.com/office/drawing/2010/main"/>
              </a:ext>
            </a:extLst>
          </a:blip>
          <a:srcRect r="19824"/>
          <a:stretch>
            <a:fillRect/>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ct val="0"/>
              </a:spcBef>
              <a:spcAft>
                <a:spcPct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75664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7936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ct val="0"/>
              </a:spcBef>
              <a:spcAft>
                <a:spcPct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63608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36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444439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2988" userDrawn="1">
          <p15:clr>
            <a:srgbClr val="FBAE40"/>
          </p15:clr>
        </p15:guide>
        <p15:guide id="42" pos="5352" userDrawn="1">
          <p15:clr>
            <a:srgbClr val="FBAE40"/>
          </p15:clr>
        </p15:guide>
        <p15:guide id="43" orient="horz" pos="108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ct val="0"/>
              </a:spcBef>
              <a:spcAft>
                <a:spcPct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3931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437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54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chemeClr val="bg1"/>
                </a:solidFill>
                <a:effectLst/>
                <a:latin typeface="+mn-lt"/>
                <a:ea typeface="+mn-ea"/>
                <a:cs typeface="Segoe UI"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Tree>
    <p:extLst>
      <p:ext uri="{BB962C8B-B14F-4D97-AF65-F5344CB8AC3E}">
        <p14:creationId xmlns:p14="http://schemas.microsoft.com/office/powerpoint/2010/main" val="897390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chemeClr val="bg1"/>
                </a:solidFill>
                <a:effectLst/>
                <a:latin typeface="+mn-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42775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a:gradFill>
                  <a:gsLst>
                    <a:gs pos="0">
                      <a:srgbClr val="FF5C39"/>
                    </a:gs>
                    <a:gs pos="100000">
                      <a:srgbClr val="C73ECC"/>
                    </a:gs>
                  </a:gsLst>
                  <a:lin ang="3900000" scaled="0"/>
                </a:gradFill>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143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anose="020B0604020202020204"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74012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4" name="Picture 3">
            <a:extLst>
              <a:ext uri="{FF2B5EF4-FFF2-40B4-BE49-F238E27FC236}">
                <a16:creationId xmlns:a16="http://schemas.microsoft.com/office/drawing/2014/main" id="{DB3A398E-611E-E6E6-9097-4EE892A56D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MS logo gray - EMF" descr="Microsoft logo, gray text version">
            <a:extLst>
              <a:ext uri="{FF2B5EF4-FFF2-40B4-BE49-F238E27FC236}">
                <a16:creationId xmlns:a16="http://schemas.microsoft.com/office/drawing/2014/main" id="{675EDD39-23DD-4DD1-D2F0-A8E3857C82D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Footer Placeholder 2">
            <a:extLst>
              <a:ext uri="{FF2B5EF4-FFF2-40B4-BE49-F238E27FC236}">
                <a16:creationId xmlns:a16="http://schemas.microsoft.com/office/drawing/2014/main" id="{01E5F4C1-F485-5452-C2BC-336A4D3CB45C}"/>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19234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pic>
        <p:nvPicPr>
          <p:cNvPr id="4" name="Picture 3">
            <a:extLst>
              <a:ext uri="{FF2B5EF4-FFF2-40B4-BE49-F238E27FC236}">
                <a16:creationId xmlns:a16="http://schemas.microsoft.com/office/drawing/2014/main" id="{0512ADC4-B653-ECC2-D184-A5F75967C7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Tree>
    <p:extLst>
      <p:ext uri="{BB962C8B-B14F-4D97-AF65-F5344CB8AC3E}">
        <p14:creationId xmlns:p14="http://schemas.microsoft.com/office/powerpoint/2010/main" val="3251965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343171"/>
          </a:xfrm>
          <a:prstGeom prst="rect">
            <a:avLst/>
          </a:prstGeom>
        </p:spPr>
        <p:txBody>
          <a:bodyPr wrap="square">
            <a:spAutoFit/>
          </a:bodyPr>
          <a:lstStyle>
            <a:lvl1pPr marL="215900" indent="-215900">
              <a:lnSpc>
                <a:spcPct val="100000"/>
              </a:lnSpc>
              <a:spcBef>
                <a:spcPct val="0"/>
              </a:spcBef>
              <a:spcAft>
                <a:spcPts val="1200"/>
              </a:spcAft>
              <a:buFont typeface="Arial" panose="020B0604020202020204" pitchFamily="34" charset="0"/>
              <a:buChar char="•"/>
              <a:defRPr sz="22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F39AA81A-5C5B-B92D-2F5A-DF2C58CC0AC4}"/>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31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53924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338554"/>
          </a:xfrm>
          <a:prstGeom prst="rect">
            <a:avLst/>
          </a:prstGeom>
        </p:spPr>
        <p:txBody>
          <a:bodyPr vert="horz" wrap="square" lIns="0" tIns="0" rIns="0" bIns="0" rtlCol="0">
            <a:spAutoFit/>
          </a:bodyPr>
          <a:lstStyle>
            <a:lvl1pPr>
              <a:defRPr lang="en-US" sz="2200"/>
            </a:lvl1pPr>
          </a:lstStyle>
          <a:p>
            <a:pPr marL="215900" lvl="0" indent="-215900">
              <a:spcBef>
                <a:spcPct val="0"/>
              </a:spcBef>
              <a:spcAft>
                <a:spcPts val="1200"/>
              </a:spcAft>
            </a:pPr>
            <a:r>
              <a:rPr lang="en-US"/>
              <a:t>Click to edit Master text styles</a:t>
            </a:r>
          </a:p>
        </p:txBody>
      </p:sp>
    </p:spTree>
    <p:extLst>
      <p:ext uri="{BB962C8B-B14F-4D97-AF65-F5344CB8AC3E}">
        <p14:creationId xmlns:p14="http://schemas.microsoft.com/office/powerpoint/2010/main" val="353336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7" name="Footer Placeholder 2">
            <a:extLst>
              <a:ext uri="{FF2B5EF4-FFF2-40B4-BE49-F238E27FC236}">
                <a16:creationId xmlns:a16="http://schemas.microsoft.com/office/drawing/2014/main" id="{FEE9CA35-7E2C-1B90-FD18-D2DBFD0DA24A}"/>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24000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Attendee-Intro">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Picture Placeholder 8" descr="Remote attendees participating in a Microsoft Teams Room (MTR) meeting while people in the conference room are viewing attendees in Gallery View on the front of room monitors​. ">
            <a:extLst>
              <a:ext uri="{FF2B5EF4-FFF2-40B4-BE49-F238E27FC236}">
                <a16:creationId xmlns:a16="http://schemas.microsoft.com/office/drawing/2014/main" id="{52246ABC-CD2B-AD84-9C67-DFE64BEAE93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Tree>
    <p:extLst>
      <p:ext uri="{BB962C8B-B14F-4D97-AF65-F5344CB8AC3E}">
        <p14:creationId xmlns:p14="http://schemas.microsoft.com/office/powerpoint/2010/main" val="2359737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Footer Placeholder 2">
            <a:extLst>
              <a:ext uri="{FF2B5EF4-FFF2-40B4-BE49-F238E27FC236}">
                <a16:creationId xmlns:a16="http://schemas.microsoft.com/office/drawing/2014/main" id="{89CAA6EA-34FD-6A61-2DD4-EAAB33642A7B}"/>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400213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01708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59191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6204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3758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34575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94536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8085712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userDrawn="1">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userDrawn="1">
          <p15:clr>
            <a:srgbClr val="FBAE40"/>
          </p15:clr>
        </p15:guide>
        <p15:guide id="41" pos="3840" userDrawn="1">
          <p15:clr>
            <a:srgbClr val="FBAE40"/>
          </p15:clr>
        </p15:guide>
        <p15:guide id="42" pos="6216" userDrawn="1">
          <p15:clr>
            <a:srgbClr val="FBAE40"/>
          </p15:clr>
        </p15:guide>
        <p15:guide id="43" orient="horz" pos="1284" userDrawn="1">
          <p15:clr>
            <a:srgbClr val="FBAE40"/>
          </p15:clr>
        </p15:guide>
        <p15:guide id="44" pos="3940" userDrawn="1">
          <p15:clr>
            <a:srgbClr val="FBAE40"/>
          </p15:clr>
        </p15:guide>
        <p15:guide id="45" orient="horz" pos="2160"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2650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307777"/>
          </a:xfrm>
          <a:prstGeom prst="rect">
            <a:avLst/>
          </a:prstGeo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4071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870437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4_4-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p:nvCxnSpPr>
        <p:spPr>
          <a:xfrm>
            <a:off x="1766" y="2042154"/>
            <a:ext cx="12188952"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3" y="2995283"/>
            <a:ext cx="3479071" cy="307777"/>
          </a:xfrm>
          <a:prstGeom prst="rect">
            <a:avLst/>
          </a:prstGeom>
        </p:spPr>
        <p:txBody>
          <a:bodyPr anchor="t"/>
          <a:lstStyle>
            <a:lvl1pPr marL="0" indent="0" algn="ctr">
              <a:spcBef>
                <a:spcPct val="0"/>
              </a:spcBef>
              <a:buNone/>
              <a:defRPr sz="20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4200"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7547"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0893" y="3616497"/>
            <a:ext cx="347907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Oval 7">
            <a:extLst>
              <a:ext uri="{FF2B5EF4-FFF2-40B4-BE49-F238E27FC236}">
                <a16:creationId xmlns:a16="http://schemas.microsoft.com/office/drawing/2014/main" id="{6E673AD2-B8AF-CC3C-D898-30292FC1719F}"/>
              </a:ext>
              <a:ext uri="{C183D7F6-B498-43B3-948B-1728B52AA6E4}">
                <adec:decorative xmlns:adec="http://schemas.microsoft.com/office/drawing/2017/decorative" val="1"/>
              </a:ext>
            </a:extLst>
          </p:cNvPr>
          <p:cNvSpPr/>
          <p:nvPr/>
        </p:nvSpPr>
        <p:spPr bwMode="auto">
          <a:xfrm>
            <a:off x="1843209"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9" name="Oval 8">
            <a:extLst>
              <a:ext uri="{FF2B5EF4-FFF2-40B4-BE49-F238E27FC236}">
                <a16:creationId xmlns:a16="http://schemas.microsoft.com/office/drawing/2014/main" id="{56859B90-45D2-D990-09AA-8F85B79F1077}"/>
              </a:ext>
              <a:ext uri="{C183D7F6-B498-43B3-948B-1728B52AA6E4}">
                <adec:decorative xmlns:adec="http://schemas.microsoft.com/office/drawing/2017/decorative" val="1"/>
              </a:ext>
            </a:extLst>
          </p:cNvPr>
          <p:cNvSpPr/>
          <p:nvPr/>
        </p:nvSpPr>
        <p:spPr bwMode="auto">
          <a:xfrm>
            <a:off x="5604535"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
        <p:nvSpPr>
          <p:cNvPr id="12" name="Oval 11">
            <a:extLst>
              <a:ext uri="{FF2B5EF4-FFF2-40B4-BE49-F238E27FC236}">
                <a16:creationId xmlns:a16="http://schemas.microsoft.com/office/drawing/2014/main" id="{287FE1B2-0C16-29CA-99C4-4C44A8047A50}"/>
              </a:ext>
              <a:ext uri="{C183D7F6-B498-43B3-948B-1728B52AA6E4}">
                <adec:decorative xmlns:adec="http://schemas.microsoft.com/office/drawing/2017/decorative" val="1"/>
              </a:ext>
            </a:extLst>
          </p:cNvPr>
          <p:cNvSpPr/>
          <p:nvPr/>
        </p:nvSpPr>
        <p:spPr bwMode="auto">
          <a:xfrm>
            <a:off x="9365862" y="1542978"/>
            <a:ext cx="982928" cy="982928"/>
          </a:xfrm>
          <a:prstGeom prst="ellipse">
            <a:avLst/>
          </a:prstGeom>
          <a:solidFill>
            <a:srgbClr val="FFFFFF"/>
          </a:solidFill>
          <a:ln w="12700" cap="flat">
            <a:solidFill>
              <a:schemeClr val="bg1">
                <a:lumMod val="85000"/>
              </a:schemeClr>
            </a:solidFill>
            <a:miter lim="400000"/>
          </a:ln>
          <a:effectLst/>
        </p:spPr>
        <p:txBody>
          <a:bodyPr rot="0" spcFirstLastPara="1" vertOverflow="overflow" horzOverflow="overflow" vert="horz" wrap="square" lIns="50800" tIns="50800" rIns="50800" bIns="50800" numCol="1" spcCol="38100" rtlCol="0" anchor="ctr">
            <a:noAutofit/>
          </a:bodyPr>
          <a:lstStyle/>
          <a:p>
            <a:pPr marL="4571" marR="0" lvl="0" indent="0" defTabSz="412667" eaLnBrk="1" fontAlgn="auto" latinLnBrk="0" hangingPunct="1">
              <a:lnSpc>
                <a:spcPct val="100000"/>
              </a:lnSpc>
              <a:spcBef>
                <a:spcPct val="0"/>
              </a:spcBef>
              <a:spcAft>
                <a:spcPct val="0"/>
              </a:spcAft>
              <a:buClrTx/>
              <a:buSzTx/>
              <a:buFontTx/>
              <a:buNone/>
              <a:defRPr/>
            </a:pPr>
            <a:endParaRPr kumimoji="0" lang="en-IN" sz="1600" b="0" i="0" u="none" strike="noStrike" kern="0" cap="none" spc="0" normalizeH="0" baseline="0" noProof="0">
              <a:ln>
                <a:noFill/>
              </a:ln>
              <a:solidFill>
                <a:srgbClr val="2F2F2F"/>
              </a:solidFill>
              <a:effectLst/>
              <a:uLnTx/>
              <a:uFillTx/>
              <a:cs typeface="Segoe UI" pitchFamily="34" charset="0"/>
            </a:endParaRPr>
          </a:p>
        </p:txBody>
      </p:sp>
    </p:spTree>
    <p:extLst>
      <p:ext uri="{BB962C8B-B14F-4D97-AF65-F5344CB8AC3E}">
        <p14:creationId xmlns:p14="http://schemas.microsoft.com/office/powerpoint/2010/main" val="2179070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32">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36">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column_Callou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80418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391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111695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06370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Tree>
    <p:extLst>
      <p:ext uri="{BB962C8B-B14F-4D97-AF65-F5344CB8AC3E}">
        <p14:creationId xmlns:p14="http://schemas.microsoft.com/office/powerpoint/2010/main" val="278921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630448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88338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3586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492443"/>
          </a:xfrm>
        </p:spPr>
        <p:txBody>
          <a:bodyPr/>
          <a:lstStyle>
            <a:lvl1pPr>
              <a:defRPr sz="32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869704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215444"/>
          </a:xfrm>
          <a:prstGeom prst="rect">
            <a:avLst/>
          </a:prstGeom>
        </p:spPr>
        <p:txBody>
          <a:bodyPr wrap="square">
            <a:spAutoFit/>
          </a:bodyPr>
          <a:lstStyle>
            <a:lvl1pPr marL="0" indent="0">
              <a:buFont typeface="Arial" panose="020B0604020202020204" pitchFamily="34" charset="0"/>
              <a:buNone/>
              <a:defRPr sz="14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9562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246221"/>
          </a:xfrm>
          <a:prstGeom prst="rect">
            <a:avLst/>
          </a:prstGeom>
        </p:spPr>
        <p:txBody>
          <a:bodyPr vert="horz" wrap="square" lIns="0" tIns="0" rIns="0" bIns="0" rtlCol="0" anchor="t">
            <a:spAutoFit/>
          </a:bodyPr>
          <a:lstStyle>
            <a:lvl1pPr>
              <a:defRPr lang="en-US">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215444"/>
          </a:xfrm>
          <a:prstGeom prst="rect">
            <a:avLst/>
          </a:prstGeom>
        </p:spPr>
        <p:txBody>
          <a:bodyPr vert="horz" wrap="square" lIns="0" tIns="0" rIns="0" bIns="0" rtlCol="0">
            <a:spAutoFit/>
          </a:bodyPr>
          <a:lstStyle>
            <a:lvl1pPr>
              <a:defRPr lang="en-US" sz="1400"/>
            </a:lvl1pPr>
          </a:lstStyle>
          <a:p>
            <a:pPr marL="0" lvl="0" indent="0">
              <a:buNone/>
            </a:pPr>
            <a:r>
              <a:rPr lang="en-US"/>
              <a:t>Click to edit Master text styles</a:t>
            </a:r>
          </a:p>
        </p:txBody>
      </p:sp>
    </p:spTree>
    <p:extLst>
      <p:ext uri="{BB962C8B-B14F-4D97-AF65-F5344CB8AC3E}">
        <p14:creationId xmlns:p14="http://schemas.microsoft.com/office/powerpoint/2010/main" val="163477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215444"/>
          </a:xfrm>
          <a:prstGeom prst="rect">
            <a:avLst/>
          </a:prstGeom>
        </p:spPr>
        <p:txBody>
          <a:bodyPr vert="horz" wrap="square" lIns="0" tIns="0" rIns="0" bIns="0" rtlCol="0" anchor="t">
            <a:spAutoFit/>
          </a:bodyPr>
          <a:lstStyle>
            <a:lvl1pPr>
              <a:defRPr lang="en-US" sz="1400">
                <a:latin typeface="+mj-lt"/>
              </a:defRPr>
            </a:lvl1pPr>
          </a:lstStyle>
          <a:p>
            <a:pPr marL="0" lvl="0" indent="0">
              <a:spcBef>
                <a:spcPct val="0"/>
              </a:spcBef>
              <a:buNone/>
            </a:pPr>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84666"/>
          </a:xfrm>
          <a:prstGeom prst="rect">
            <a:avLst/>
          </a:prstGeom>
        </p:spPr>
        <p:txBody>
          <a:bodyPr vert="horz" wrap="square" lIns="0" tIns="0" rIns="0" bIns="0" rtlCol="0">
            <a:spAutoFit/>
          </a:bodyPr>
          <a:lstStyle>
            <a:lvl1pPr>
              <a:defRPr lang="en-US" sz="1200"/>
            </a:lvl1pPr>
          </a:lstStyle>
          <a:p>
            <a:pPr marL="0" lvl="0" indent="0">
              <a:buNone/>
            </a:pPr>
            <a:r>
              <a:rPr lang="en-US"/>
              <a:t>Click to edit Master text styles</a:t>
            </a:r>
          </a:p>
        </p:txBody>
      </p:sp>
    </p:spTree>
    <p:extLst>
      <p:ext uri="{BB962C8B-B14F-4D97-AF65-F5344CB8AC3E}">
        <p14:creationId xmlns:p14="http://schemas.microsoft.com/office/powerpoint/2010/main" val="430884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80D2B25-7521-D486-405F-9309E22E85E1}"/>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01434F67-B3AA-41BB-E81D-4AD05F409F6D}"/>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6D011E5C-69E1-0316-E865-3BCC8E8B2EBB}"/>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5" name="Rectangle 4">
            <a:extLst>
              <a:ext uri="{FF2B5EF4-FFF2-40B4-BE49-F238E27FC236}">
                <a16:creationId xmlns:a16="http://schemas.microsoft.com/office/drawing/2014/main" id="{BD9447C8-1E9E-8255-CCF0-B59261549A4A}"/>
              </a:ext>
              <a:ext uri="{C183D7F6-B498-43B3-948B-1728B52AA6E4}">
                <adec:decorative xmlns:adec="http://schemas.microsoft.com/office/drawing/2017/decorative" val="1"/>
              </a:ext>
            </a:extLst>
          </p:cNvPr>
          <p:cNvSpPr/>
          <p:nvPr userDrawn="1"/>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Single Corner Rounded 11">
            <a:extLst>
              <a:ext uri="{FF2B5EF4-FFF2-40B4-BE49-F238E27FC236}">
                <a16:creationId xmlns:a16="http://schemas.microsoft.com/office/drawing/2014/main" id="{80DBC1D4-FDC0-8FB6-568C-DF09F7182FA5}"/>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ooter Placeholder 2">
            <a:extLst>
              <a:ext uri="{FF2B5EF4-FFF2-40B4-BE49-F238E27FC236}">
                <a16:creationId xmlns:a16="http://schemas.microsoft.com/office/drawing/2014/main" id="{B8D2BEA8-33B3-ED47-7F96-DE6DDAF41600}"/>
              </a:ext>
            </a:extLst>
          </p:cNvPr>
          <p:cNvSpPr txBox="1"/>
          <p:nvPr userDrawn="1"/>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15" name="Group 14">
            <a:extLst>
              <a:ext uri="{FF2B5EF4-FFF2-40B4-BE49-F238E27FC236}">
                <a16:creationId xmlns:a16="http://schemas.microsoft.com/office/drawing/2014/main" id="{935669BA-7C59-D54B-3BE4-F370E1D6A8CA}"/>
              </a:ext>
              <a:ext uri="{C183D7F6-B498-43B3-948B-1728B52AA6E4}">
                <adec:decorative xmlns:adec="http://schemas.microsoft.com/office/drawing/2017/decorative" val="1"/>
              </a:ext>
            </a:extLst>
          </p:cNvPr>
          <p:cNvGrpSpPr/>
          <p:nvPr userDrawn="1"/>
        </p:nvGrpSpPr>
        <p:grpSpPr>
          <a:xfrm>
            <a:off x="2563579" y="1585913"/>
            <a:ext cx="1110600" cy="1110600"/>
            <a:chOff x="5540700" y="2116300"/>
            <a:chExt cx="1110600" cy="1110600"/>
          </a:xfrm>
        </p:grpSpPr>
        <p:sp>
          <p:nvSpPr>
            <p:cNvPr id="16" name="Oval 15">
              <a:extLst>
                <a:ext uri="{FF2B5EF4-FFF2-40B4-BE49-F238E27FC236}">
                  <a16:creationId xmlns:a16="http://schemas.microsoft.com/office/drawing/2014/main" id="{50143BFF-7967-FBE3-0DAC-7499DEAC5ADB}"/>
                </a:ext>
              </a:extLst>
            </p:cNvPr>
            <p:cNvSpPr/>
            <p:nvPr/>
          </p:nvSpPr>
          <p:spPr>
            <a:xfrm>
              <a:off x="5540700"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065970B3-162D-B0A6-1E6C-68137ABF475D}"/>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363738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Knowled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BA3DF09A-F855-F868-80F5-0BE1A95EAC15}"/>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2" name="Oval 11">
              <a:extLst>
                <a:ext uri="{FF2B5EF4-FFF2-40B4-BE49-F238E27FC236}">
                  <a16:creationId xmlns:a16="http://schemas.microsoft.com/office/drawing/2014/main" id="{E02F3D99-76D3-5383-A61D-215BC38D43E1}"/>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136F99C5-D16E-7540-C83D-3442D1FCD55D}"/>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9271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ab">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76EA3CFB-9697-C0F0-7B4C-7E3873DE53FB}"/>
              </a:ext>
              <a:ext uri="{C183D7F6-B498-43B3-948B-1728B52AA6E4}">
                <adec:decorative xmlns:adec="http://schemas.microsoft.com/office/drawing/2017/decorative" val="1"/>
              </a:ext>
            </a:extLst>
          </p:cNvPr>
          <p:cNvGrpSpPr/>
          <p:nvPr/>
        </p:nvGrpSpPr>
        <p:grpSpPr>
          <a:xfrm>
            <a:off x="2563579" y="1585913"/>
            <a:ext cx="1110600" cy="1110600"/>
            <a:chOff x="5540700" y="2116300"/>
            <a:chExt cx="1110600" cy="1110600"/>
          </a:xfrm>
        </p:grpSpPr>
        <p:sp>
          <p:nvSpPr>
            <p:cNvPr id="10" name="Oval 9">
              <a:extLst>
                <a:ext uri="{FF2B5EF4-FFF2-40B4-BE49-F238E27FC236}">
                  <a16:creationId xmlns:a16="http://schemas.microsoft.com/office/drawing/2014/main" id="{746C21DA-1493-FA44-3F9C-34E05FF08B74}"/>
                </a:ext>
              </a:extLst>
            </p:cNvPr>
            <p:cNvSpPr/>
            <p:nvPr/>
          </p:nvSpPr>
          <p:spPr>
            <a:xfrm>
              <a:off x="5540700" y="2116300"/>
              <a:ext cx="1110600" cy="111060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33">
              <a:extLst>
                <a:ext uri="{FF2B5EF4-FFF2-40B4-BE49-F238E27FC236}">
                  <a16:creationId xmlns:a16="http://schemas.microsoft.com/office/drawing/2014/main" id="{645CE35C-3A93-7951-31D3-E08248B1C9C4}"/>
                </a:ext>
              </a:extLst>
            </p:cNvPr>
            <p:cNvPicPr/>
            <p:nvPr/>
          </p:nvPicPr>
          <p:blipFill>
            <a:blip r:embed="rId2">
              <a:extLst>
                <a:ext uri="{96DAC541-7B7A-43D3-8B79-37D633B846F1}">
                  <asvg:svgBlip xmlns:asvg="http://schemas.microsoft.com/office/drawing/2016/SVG/main" r:embed="rId3"/>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5818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repare for lab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9" name="Group 8">
            <a:extLst>
              <a:ext uri="{FF2B5EF4-FFF2-40B4-BE49-F238E27FC236}">
                <a16:creationId xmlns:a16="http://schemas.microsoft.com/office/drawing/2014/main" id="{F260BCEF-BA8C-42B9-D1E6-EED60C93E5F0}"/>
              </a:ext>
            </a:extLst>
          </p:cNvPr>
          <p:cNvGrpSpPr/>
          <p:nvPr/>
        </p:nvGrpSpPr>
        <p:grpSpPr>
          <a:xfrm>
            <a:off x="2563579" y="1585913"/>
            <a:ext cx="1110600" cy="1110600"/>
            <a:chOff x="2563579" y="1272115"/>
            <a:chExt cx="1110600" cy="1110600"/>
          </a:xfrm>
        </p:grpSpPr>
        <p:sp>
          <p:nvSpPr>
            <p:cNvPr id="10" name="Oval 9">
              <a:extLst>
                <a:ext uri="{FF2B5EF4-FFF2-40B4-BE49-F238E27FC236}">
                  <a16:creationId xmlns:a16="http://schemas.microsoft.com/office/drawing/2014/main" id="{34F743EF-1C3F-2BB6-EC5C-14389E448E71}"/>
                </a:ext>
              </a:extLst>
            </p:cNvPr>
            <p:cNvSpPr/>
            <p:nvPr/>
          </p:nvSpPr>
          <p:spPr>
            <a:xfrm>
              <a:off x="2563579" y="1272115"/>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22B6CEF7-CC05-CD93-EBB0-70FB66F30432}"/>
                </a:ext>
              </a:extLst>
            </p:cNvPr>
            <p:cNvPicPr/>
            <p:nvPr/>
          </p:nvPicPr>
          <p:blipFill>
            <a:blip r:embed="rId2">
              <a:extLst>
                <a:ext uri="{28A0092B-C50C-407E-A947-70E740481C1C}">
                  <a14:useLocalDpi xmlns:a14="http://schemas.microsoft.com/office/drawing/2010/main"/>
                </a:ext>
              </a:extLst>
            </a:blip>
            <a:stretch>
              <a:fillRect/>
            </a:stretch>
          </p:blipFill>
          <p:spPr>
            <a:xfrm>
              <a:off x="2766997" y="1476753"/>
              <a:ext cx="694944" cy="694944"/>
            </a:xfrm>
            <a:prstGeom prst="rect">
              <a:avLst/>
            </a:prstGeom>
          </p:spPr>
        </p:pic>
      </p:grpSp>
    </p:spTree>
    <p:extLst>
      <p:ext uri="{BB962C8B-B14F-4D97-AF65-F5344CB8AC3E}">
        <p14:creationId xmlns:p14="http://schemas.microsoft.com/office/powerpoint/2010/main" val="19991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Pric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9FF9B-5C03-12AD-C2BC-F2A5193A8A2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3" name="Footer Placeholder 2">
            <a:extLst>
              <a:ext uri="{FF2B5EF4-FFF2-40B4-BE49-F238E27FC236}">
                <a16:creationId xmlns:a16="http://schemas.microsoft.com/office/drawing/2014/main" id="{5D868818-0DFC-9169-4160-89B32CDF5130}"/>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5" name="Group 4">
            <a:extLst>
              <a:ext uri="{FF2B5EF4-FFF2-40B4-BE49-F238E27FC236}">
                <a16:creationId xmlns:a16="http://schemas.microsoft.com/office/drawing/2014/main" id="{F5C0986E-B689-6782-2E7B-724249108539}"/>
              </a:ext>
              <a:ext uri="{C183D7F6-B498-43B3-948B-1728B52AA6E4}">
                <adec:decorative xmlns:adec="http://schemas.microsoft.com/office/drawing/2017/decorative" val="1"/>
              </a:ext>
            </a:extLst>
          </p:cNvPr>
          <p:cNvGrpSpPr/>
          <p:nvPr/>
        </p:nvGrpSpPr>
        <p:grpSpPr>
          <a:xfrm>
            <a:off x="2563579" y="1585913"/>
            <a:ext cx="1110600" cy="1110600"/>
            <a:chOff x="1742946" y="2116300"/>
            <a:chExt cx="1110600" cy="1110600"/>
          </a:xfrm>
        </p:grpSpPr>
        <p:sp>
          <p:nvSpPr>
            <p:cNvPr id="12" name="Oval 11">
              <a:extLst>
                <a:ext uri="{FF2B5EF4-FFF2-40B4-BE49-F238E27FC236}">
                  <a16:creationId xmlns:a16="http://schemas.microsoft.com/office/drawing/2014/main" id="{6CAA49E0-DE74-4741-67A0-EFF39DD2D638}"/>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B35AFCD5-9997-32A3-C847-E02AC6233D3B}"/>
                </a:ext>
              </a:extLst>
            </p:cNvPr>
            <p:cNvPicPr/>
            <p:nvPr/>
          </p:nvPicPr>
          <p:blipFill>
            <a:blip r:embed="rId2">
              <a:extLst>
                <a:ext uri="{28A0092B-C50C-407E-A947-70E740481C1C}">
                  <a14:useLocalDpi xmlns:a14="http://schemas.microsoft.com/office/drawing/2010/main"/>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1249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UI La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6E20E92D-9C4E-2BF7-F5C3-1126C809696B}"/>
              </a:ext>
            </a:extLst>
          </p:cNvPr>
          <p:cNvGrpSpPr/>
          <p:nvPr/>
        </p:nvGrpSpPr>
        <p:grpSpPr>
          <a:xfrm>
            <a:off x="10112348" y="893763"/>
            <a:ext cx="1110600" cy="1110600"/>
            <a:chOff x="10112348" y="738519"/>
            <a:chExt cx="1110600" cy="1110600"/>
          </a:xfrm>
        </p:grpSpPr>
        <p:sp>
          <p:nvSpPr>
            <p:cNvPr id="10" name="Oval 9">
              <a:extLst>
                <a:ext uri="{FF2B5EF4-FFF2-40B4-BE49-F238E27FC236}">
                  <a16:creationId xmlns:a16="http://schemas.microsoft.com/office/drawing/2014/main" id="{7567CE8E-AD7A-BEDE-7D43-4F2561774537}"/>
                </a:ext>
              </a:extLst>
            </p:cNvPr>
            <p:cNvSpPr/>
            <p:nvPr/>
          </p:nvSpPr>
          <p:spPr>
            <a:xfrm>
              <a:off x="10112348" y="738519"/>
              <a:ext cx="1110600" cy="1110600"/>
            </a:xfrm>
            <a:prstGeom prst="ellipse">
              <a:avLst/>
            </a:prstGeom>
            <a:solidFill>
              <a:srgbClr val="C5B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Picture 10" descr="A wrench and screwdriver on a black background&#10;&#10;Description automatically generated with medium confidence">
              <a:extLst>
                <a:ext uri="{FF2B5EF4-FFF2-40B4-BE49-F238E27FC236}">
                  <a16:creationId xmlns:a16="http://schemas.microsoft.com/office/drawing/2014/main" id="{081CBB52-335F-8D52-200D-2D007D689042}"/>
                </a:ext>
              </a:extLst>
            </p:cNvPr>
            <p:cNvPicPr/>
            <p:nvPr/>
          </p:nvPicPr>
          <p:blipFill>
            <a:blip r:embed="rId2">
              <a:extLst>
                <a:ext uri="{28A0092B-C50C-407E-A947-70E740481C1C}">
                  <a14:useLocalDpi xmlns:a14="http://schemas.microsoft.com/office/drawing/2010/main"/>
                </a:ext>
              </a:extLst>
            </a:blip>
            <a:stretch>
              <a:fillRect/>
            </a:stretch>
          </p:blipFill>
          <p:spPr>
            <a:xfrm>
              <a:off x="10315766" y="945273"/>
              <a:ext cx="694944" cy="694944"/>
            </a:xfrm>
            <a:prstGeom prst="rect">
              <a:avLst/>
            </a:prstGeom>
          </p:spPr>
        </p:pic>
      </p:grpSp>
    </p:spTree>
    <p:extLst>
      <p:ext uri="{BB962C8B-B14F-4D97-AF65-F5344CB8AC3E}">
        <p14:creationId xmlns:p14="http://schemas.microsoft.com/office/powerpoint/2010/main" val="10877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444237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Pricing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EB724FB4-110F-14DB-C9A2-8DC893034C9B}"/>
              </a:ext>
              <a:ext uri="{C183D7F6-B498-43B3-948B-1728B52AA6E4}">
                <adec:decorative xmlns:adec="http://schemas.microsoft.com/office/drawing/2017/decorative" val="1"/>
              </a:ext>
            </a:extLst>
          </p:cNvPr>
          <p:cNvGrpSpPr/>
          <p:nvPr/>
        </p:nvGrpSpPr>
        <p:grpSpPr>
          <a:xfrm>
            <a:off x="10107938" y="893763"/>
            <a:ext cx="1110600" cy="1110600"/>
            <a:chOff x="1742946" y="2116300"/>
            <a:chExt cx="1110600" cy="1110600"/>
          </a:xfrm>
        </p:grpSpPr>
        <p:sp>
          <p:nvSpPr>
            <p:cNvPr id="6" name="Oval 5">
              <a:extLst>
                <a:ext uri="{FF2B5EF4-FFF2-40B4-BE49-F238E27FC236}">
                  <a16:creationId xmlns:a16="http://schemas.microsoft.com/office/drawing/2014/main" id="{CEC0BCC3-7EC5-6F81-B1AA-80A4894ABF0C}"/>
                </a:ext>
              </a:extLst>
            </p:cNvPr>
            <p:cNvSpPr/>
            <p:nvPr/>
          </p:nvSpPr>
          <p:spPr>
            <a:xfrm>
              <a:off x="1742946" y="2116300"/>
              <a:ext cx="1110600" cy="111060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9D467AA4-32D7-985C-93B4-6A2CF9D380C2}"/>
                </a:ext>
              </a:extLst>
            </p:cNvPr>
            <p:cNvPicPr/>
            <p:nvPr/>
          </p:nvPicPr>
          <p:blipFill>
            <a:blip r:embed="rId2">
              <a:extLst>
                <a:ext uri="{28A0092B-C50C-407E-A947-70E740481C1C}">
                  <a14:useLocalDpi xmlns:a14="http://schemas.microsoft.com/office/drawing/2010/main"/>
                </a:ext>
              </a:extLst>
            </a:blip>
            <a:stretch>
              <a:fillRect/>
            </a:stretch>
          </p:blipFill>
          <p:spPr>
            <a:xfrm>
              <a:off x="2006529" y="2335581"/>
              <a:ext cx="613466" cy="613466"/>
            </a:xfrm>
            <a:prstGeom prst="rect">
              <a:avLst/>
            </a:prstGeom>
          </p:spPr>
        </p:pic>
      </p:grpSp>
    </p:spTree>
    <p:extLst>
      <p:ext uri="{BB962C8B-B14F-4D97-AF65-F5344CB8AC3E}">
        <p14:creationId xmlns:p14="http://schemas.microsoft.com/office/powerpoint/2010/main" val="292268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2-column_Callout_with Imag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A0C1B43-5B0F-7090-B43D-4D154AC01AF9}"/>
              </a:ext>
              <a:ext uri="{C183D7F6-B498-43B3-948B-1728B52AA6E4}">
                <adec:decorative xmlns:adec="http://schemas.microsoft.com/office/drawing/2017/decorative" val="1"/>
              </a:ext>
            </a:extLst>
          </p:cNvPr>
          <p:cNvSpPr/>
          <p:nvPr/>
        </p:nvSpPr>
        <p:spPr bwMode="auto">
          <a:xfrm>
            <a:off x="1071532" y="6337300"/>
            <a:ext cx="2667000" cy="292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ooter Placeholder 2">
            <a:extLst>
              <a:ext uri="{FF2B5EF4-FFF2-40B4-BE49-F238E27FC236}">
                <a16:creationId xmlns:a16="http://schemas.microsoft.com/office/drawing/2014/main" id="{2E22E512-824E-5687-C33B-5B41FE43E981}"/>
              </a:ext>
            </a:extLst>
          </p:cNvPr>
          <p:cNvSpPr txBox="1"/>
          <p:nvPr/>
        </p:nvSpPr>
        <p:spPr>
          <a:xfrm>
            <a:off x="4356100"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319583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2">
            <a:extLst>
              <a:ext uri="{FF2B5EF4-FFF2-40B4-BE49-F238E27FC236}">
                <a16:creationId xmlns:a16="http://schemas.microsoft.com/office/drawing/2014/main" id="{6F36D75B-95FF-2F0D-75F2-EF58B69B29D9}"/>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00223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68687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245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Tree>
    <p:extLst>
      <p:ext uri="{BB962C8B-B14F-4D97-AF65-F5344CB8AC3E}">
        <p14:creationId xmlns:p14="http://schemas.microsoft.com/office/powerpoint/2010/main" val="159340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5386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Rounded Rectangle 3_1">
            <a:extLst>
              <a:ext uri="{FF2B5EF4-FFF2-40B4-BE49-F238E27FC236}">
                <a16:creationId xmlns:a16="http://schemas.microsoft.com/office/drawing/2014/main" id="{E9B8C20E-B8A8-8B4B-E6D5-102814292B16}"/>
              </a:ext>
            </a:extLst>
          </p:cNvPr>
          <p:cNvSpPr/>
          <p:nvPr/>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3383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79C5FA9-9169-C9AB-23E2-67A6383A0D9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82F0737-9A38-C75D-59A8-492FFEAFE3D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9C7913A4-4182-5A10-9527-0FC6C54ED36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F6B4F12D-C298-EBCA-B059-4A76EEC0A769}"/>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146753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45536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7981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pic>
        <p:nvPicPr>
          <p:cNvPr id="3" name="Graphic 2">
            <a:extLst>
              <a:ext uri="{FF2B5EF4-FFF2-40B4-BE49-F238E27FC236}">
                <a16:creationId xmlns:a16="http://schemas.microsoft.com/office/drawing/2014/main" id="{8CBE6F84-38E7-DBB0-B051-F5F17D0639F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04794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1_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
        <p:nvSpPr>
          <p:cNvPr id="3" name="Rounded Rectangle 3_1">
            <a:extLst>
              <a:ext uri="{FF2B5EF4-FFF2-40B4-BE49-F238E27FC236}">
                <a16:creationId xmlns:a16="http://schemas.microsoft.com/office/drawing/2014/main" id="{EA6FD2A8-720D-4961-EE5A-DE1728EBB8A1}"/>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190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
        <p:nvSpPr>
          <p:cNvPr id="3" name="Rounded Rectangle 3_1">
            <a:extLst>
              <a:ext uri="{FF2B5EF4-FFF2-40B4-BE49-F238E27FC236}">
                <a16:creationId xmlns:a16="http://schemas.microsoft.com/office/drawing/2014/main" id="{3C1E8CAF-6128-384E-E21D-0DE6DC548F23}"/>
              </a:ext>
              <a:ext uri="{C183D7F6-B498-43B3-948B-1728B52AA6E4}">
                <adec:decorative xmlns:adec="http://schemas.microsoft.com/office/drawing/2017/decorative" val="1"/>
              </a:ext>
            </a:extLst>
          </p:cNvPr>
          <p:cNvSpPr/>
          <p:nvPr/>
        </p:nvSpPr>
        <p:spPr>
          <a:xfrm>
            <a:off x="580398" y="1787281"/>
            <a:ext cx="10633034" cy="3638249"/>
          </a:xfrm>
          <a:prstGeom prst="roundRect">
            <a:avLst>
              <a:gd name="adj" fmla="val 11300"/>
            </a:avLst>
          </a:prstGeom>
          <a:solidFill>
            <a:schemeClr val="bg1"/>
          </a:solid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numCol="1" spcCol="457200" rtlCol="0" anchor="t"/>
          <a:lstStyle/>
          <a:p>
            <a:pPr marL="0" marR="0" lvl="0" indent="0" algn="l" defTabSz="932742" rtl="0" eaLnBrk="1" fontAlgn="auto" latinLnBrk="0" hangingPunct="1">
              <a:lnSpc>
                <a:spcPct val="100000"/>
              </a:lnSpc>
              <a:spcBef>
                <a:spcPts val="1200"/>
              </a:spcBef>
              <a:spcAft>
                <a:spcPct val="0"/>
              </a:spcAft>
              <a:buClrTx/>
              <a:buSzPct val="90000"/>
              <a:buFont typeface="Wingdings" panose="05000000000000000000" pitchFamily="2" charset="2"/>
              <a:buNone/>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1401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4491999" cy="630942"/>
          </a:xfrm>
          <a:gradFill flip="none" rotWithShape="1">
            <a:gsLst>
              <a:gs pos="0">
                <a:srgbClr val="000000"/>
              </a:gs>
              <a:gs pos="92000">
                <a:srgbClr val="000000"/>
              </a:gs>
              <a:gs pos="92000">
                <a:schemeClr val="accent3"/>
              </a:gs>
            </a:gsLst>
            <a:lin ang="16200000" scaled="1"/>
          </a:gradFill>
        </p:spPr>
        <p:txBody>
          <a:bodyPr vert="horz" wrap="square" lIns="585216" tIns="91440" rIns="585216" bIns="45720" rtlCol="0">
            <a:spAutoFit/>
          </a:bodyPr>
          <a:lstStyle>
            <a:lvl1pPr marL="0" indent="0">
              <a:buNone/>
              <a:defRPr kumimoji="0" lang="en-US" sz="3200" b="0" i="0" u="none" strike="noStrike" cap="none" normalizeH="0">
                <a:ln>
                  <a:noFill/>
                </a:ln>
                <a:solidFill>
                  <a:srgbClr val="FFFFFF"/>
                </a:solidFill>
                <a:effectLst/>
                <a:uLnTx/>
                <a:uFillTx/>
                <a:latin typeface="+mj-lt"/>
              </a:defRPr>
            </a:lvl1pPr>
          </a:lstStyle>
          <a:p>
            <a:pPr marL="228600" lvl="0" indent="-228600"/>
            <a:r>
              <a:rPr lang="en-US"/>
              <a:t>Click to enter title</a:t>
            </a:r>
          </a:p>
        </p:txBody>
      </p:sp>
      <p:sp>
        <p:nvSpPr>
          <p:cNvPr id="8" name="Text Placeholder 3">
            <a:extLst>
              <a:ext uri="{FF2B5EF4-FFF2-40B4-BE49-F238E27FC236}">
                <a16:creationId xmlns:a16="http://schemas.microsoft.com/office/drawing/2014/main" id="{642E0005-D466-9A2B-2F72-437D2E7450DA}"/>
              </a:ext>
            </a:extLst>
          </p:cNvPr>
          <p:cNvSpPr txBox="1"/>
          <p:nvPr/>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9844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3300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8586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57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11011602"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469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492443"/>
          </a:xfrm>
        </p:spPr>
        <p:txBody>
          <a:bodyPr/>
          <a:lstStyle>
            <a:lvl1pPr algn="l" defTabSz="932742" rtl="0" eaLnBrk="1" latinLnBrk="0" hangingPunct="1">
              <a:lnSpc>
                <a:spcPct val="100000"/>
              </a:lnSpc>
              <a:spcBef>
                <a:spcPct val="0"/>
              </a:spcBef>
              <a:buNone/>
              <a:defRPr lang="en-US" sz="3200" b="0" i="0" kern="1200" cap="none" spc="0" baseline="0">
                <a:ln w="3175">
                  <a:noFill/>
                </a:ln>
                <a:solidFill>
                  <a:schemeClr val="tx1"/>
                </a:solidFill>
                <a:effectLst/>
                <a:latin typeface="+mj-lt"/>
                <a:ea typeface="+mn-ea"/>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357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pic>
        <p:nvPicPr>
          <p:cNvPr id="4" name="MS logo gray - EMF">
            <a:extLst>
              <a:ext uri="{FF2B5EF4-FFF2-40B4-BE49-F238E27FC236}">
                <a16:creationId xmlns:a16="http://schemas.microsoft.com/office/drawing/2014/main" id="{DFA0C45D-2ED4-776D-F4FF-C1BFAAD85F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8915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326113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126798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159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32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2-column_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5" name="Content Placeholder 14">
            <a:extLst>
              <a:ext uri="{FF2B5EF4-FFF2-40B4-BE49-F238E27FC236}">
                <a16:creationId xmlns:a16="http://schemas.microsoft.com/office/drawing/2014/main" id="{4C0B0C3E-AEAA-0C79-829D-3E69784567F3}"/>
              </a:ext>
            </a:extLst>
          </p:cNvPr>
          <p:cNvSpPr>
            <a:spLocks noGrp="1"/>
          </p:cNvSpPr>
          <p:nvPr>
            <p:ph sz="quarter" idx="21"/>
          </p:nvPr>
        </p:nvSpPr>
        <p:spPr>
          <a:xfrm>
            <a:off x="579438" y="1590675"/>
            <a:ext cx="5224462" cy="44776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6" name="Content Placeholder 14">
            <a:extLst>
              <a:ext uri="{FF2B5EF4-FFF2-40B4-BE49-F238E27FC236}">
                <a16:creationId xmlns:a16="http://schemas.microsoft.com/office/drawing/2014/main" id="{9B0DC8F8-0ADC-59D6-F653-BED6DEED3E23}"/>
              </a:ext>
            </a:extLst>
          </p:cNvPr>
          <p:cNvSpPr>
            <a:spLocks noGrp="1"/>
          </p:cNvSpPr>
          <p:nvPr>
            <p:ph sz="quarter" idx="22"/>
          </p:nvPr>
        </p:nvSpPr>
        <p:spPr>
          <a:xfrm>
            <a:off x="6253664" y="1588073"/>
            <a:ext cx="5224462" cy="44802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42206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83877622"/>
      </p:ext>
    </p:extLst>
  </p:cSld>
  <p:clrMapOvr>
    <a:masterClrMapping/>
  </p:clrMapOvr>
  <p:transition>
    <p:fade/>
  </p:transition>
  <p:extLst>
    <p:ext uri="{DCECCB84-F9BA-43D5-87BE-67443E8EF086}">
      <p15:sldGuideLst xmlns:p15="http://schemas.microsoft.com/office/powerpoint/2012/main"/>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590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2">
            <a:extLst>
              <a:ext uri="{FF2B5EF4-FFF2-40B4-BE49-F238E27FC236}">
                <a16:creationId xmlns:a16="http://schemas.microsoft.com/office/drawing/2014/main" id="{30CE1C06-CE73-35A4-7250-D6F06A2DC77B}"/>
              </a:ext>
            </a:extLst>
          </p:cNvPr>
          <p:cNvSpPr>
            <a:spLocks noGrp="1"/>
          </p:cNvSpPr>
          <p:nvPr>
            <p:ph type="body" idx="1"/>
          </p:nvPr>
        </p:nvSpPr>
        <p:spPr>
          <a:xfrm>
            <a:off x="569911" y="4354130"/>
            <a:ext cx="6345239" cy="799761"/>
          </a:xfrm>
        </p:spPr>
        <p:txBody>
          <a:bodyPr/>
          <a:lstStyle/>
          <a:p>
            <a:endParaRPr lang="en-IN"/>
          </a:p>
        </p:txBody>
      </p:sp>
    </p:spTree>
    <p:extLst>
      <p:ext uri="{BB962C8B-B14F-4D97-AF65-F5344CB8AC3E}">
        <p14:creationId xmlns:p14="http://schemas.microsoft.com/office/powerpoint/2010/main" val="3531608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252394356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over_layout">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885215-DF1E-0AA5-0C07-3FF2D0174BB4}"/>
              </a:ext>
            </a:extLst>
          </p:cNvPr>
          <p:cNvSpPr/>
          <p:nvPr/>
        </p:nvSpPr>
        <p:spPr>
          <a:xfrm>
            <a:off x="0" y="6754960"/>
            <a:ext cx="12192000" cy="103053"/>
          </a:xfrm>
          <a:custGeom>
            <a:avLst/>
            <a:gdLst>
              <a:gd name="connsiteX0" fmla="*/ 0 w 12192000"/>
              <a:gd name="connsiteY0" fmla="*/ 0 h 103053"/>
              <a:gd name="connsiteX1" fmla="*/ 12192000 w 12192000"/>
              <a:gd name="connsiteY1" fmla="*/ 0 h 103053"/>
              <a:gd name="connsiteX2" fmla="*/ 12192000 w 12192000"/>
              <a:gd name="connsiteY2" fmla="*/ 103054 h 103053"/>
              <a:gd name="connsiteX3" fmla="*/ 0 w 12192000"/>
              <a:gd name="connsiteY3" fmla="*/ 103054 h 103053"/>
            </a:gdLst>
            <a:ahLst/>
            <a:cxnLst>
              <a:cxn ang="0">
                <a:pos x="connsiteX0" y="connsiteY0"/>
              </a:cxn>
              <a:cxn ang="0">
                <a:pos x="connsiteX1" y="connsiteY1"/>
              </a:cxn>
              <a:cxn ang="0">
                <a:pos x="connsiteX2" y="connsiteY2"/>
              </a:cxn>
              <a:cxn ang="0">
                <a:pos x="connsiteX3" y="connsiteY3"/>
              </a:cxn>
            </a:cxnLst>
            <a:rect l="l" t="t" r="r" b="b"/>
            <a:pathLst>
              <a:path w="12192000" h="103051">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1"/>
          </a:gradFill>
          <a:ln w="5237" cap="flat">
            <a:noFill/>
            <a:prstDash val="solid"/>
            <a:miter/>
          </a:ln>
        </p:spPr>
        <p:txBody>
          <a:bodyPr rtlCol="0" anchor="ctr"/>
          <a:lstStyle>
            <a:defPPr>
              <a:defRPr lang="en-US"/>
            </a:defPPr>
          </a:lstStyle>
          <a:p>
            <a:endParaRPr lang="en-US"/>
          </a:p>
        </p:txBody>
      </p:sp>
      <p:pic>
        <p:nvPicPr>
          <p:cNvPr id="4" name="Graphic 3">
            <a:extLst>
              <a:ext uri="{FF2B5EF4-FFF2-40B4-BE49-F238E27FC236}">
                <a16:creationId xmlns:a16="http://schemas.microsoft.com/office/drawing/2014/main" id="{9E538649-E0D6-D00B-A0EB-6FB7E17DD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4115282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chemeClr val="bg2"/>
        </a:solidFill>
        <a:effectLst/>
      </p:bgPr>
    </p:bg>
    <p:spTree>
      <p:nvGrpSpPr>
        <p:cNvPr id="1" name=""/>
        <p:cNvGrpSpPr/>
        <p:nvPr/>
      </p:nvGrpSpPr>
      <p:grpSpPr>
        <a:xfrm>
          <a:off x="0" y="0"/>
          <a:ext cx="0" cy="0"/>
          <a:chOff x="0" y="0"/>
          <a:chExt cx="0" cy="0"/>
        </a:xfrm>
      </p:grpSpPr>
      <p:pic>
        <p:nvPicPr>
          <p:cNvPr id="4" name="Background" descr="A picture containing icon&#10;&#10;Description automatically generated">
            <a:extLst>
              <a:ext uri="{FF2B5EF4-FFF2-40B4-BE49-F238E27FC236}">
                <a16:creationId xmlns:a16="http://schemas.microsoft.com/office/drawing/2014/main" id="{C2D2E77F-6635-C76C-938D-FD50C1AEC3E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pic>
        <p:nvPicPr>
          <p:cNvPr id="2" name="LearnLiveLogo" descr="preencoded.png">
            <a:extLst>
              <a:ext uri="{FF2B5EF4-FFF2-40B4-BE49-F238E27FC236}">
                <a16:creationId xmlns:a16="http://schemas.microsoft.com/office/drawing/2014/main" id="{A98027B2-58A0-3CA4-247A-D384BC9368E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4200" y="1429061"/>
            <a:ext cx="6498446" cy="1557782"/>
          </a:xfrm>
          <a:prstGeom prst="rect">
            <a:avLst/>
          </a:prstGeom>
        </p:spPr>
      </p:pic>
      <p:pic>
        <p:nvPicPr>
          <p:cNvPr id="15" name="Speaker2Image">
            <a:extLst>
              <a:ext uri="{FF2B5EF4-FFF2-40B4-BE49-F238E27FC236}">
                <a16:creationId xmlns:a16="http://schemas.microsoft.com/office/drawing/2014/main" id="{42F6917C-7CB6-284B-60AD-A55A8EDE3DF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794748" y="3441310"/>
            <a:ext cx="2033631" cy="2032390"/>
          </a:xfrm>
          <a:prstGeom prst="roundRect">
            <a:avLst/>
          </a:prstGeom>
        </p:spPr>
      </p:pic>
      <p:pic>
        <p:nvPicPr>
          <p:cNvPr id="14" name="Speaker1Image">
            <a:extLst>
              <a:ext uri="{FF2B5EF4-FFF2-40B4-BE49-F238E27FC236}">
                <a16:creationId xmlns:a16="http://schemas.microsoft.com/office/drawing/2014/main" id="{7D2149DF-C01F-E427-67AF-DE719583CA5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794749" y="704460"/>
            <a:ext cx="2033631" cy="2032390"/>
          </a:xfrm>
          <a:prstGeom prst="roundRect">
            <a:avLst/>
          </a:prstGeom>
        </p:spPr>
      </p:pic>
      <p:sp>
        <p:nvSpPr>
          <p:cNvPr id="16" name="Subtitle">
            <a:extLst>
              <a:ext uri="{FF2B5EF4-FFF2-40B4-BE49-F238E27FC236}">
                <a16:creationId xmlns:a16="http://schemas.microsoft.com/office/drawing/2014/main" id="{5CEC71EA-EFE4-788B-DE57-4AB54D70F8EC}"/>
              </a:ext>
            </a:extLst>
          </p:cNvPr>
          <p:cNvSpPr txBox="1"/>
          <p:nvPr userDrawn="1"/>
        </p:nvSpPr>
        <p:spPr>
          <a:xfrm>
            <a:off x="584200" y="7354810"/>
            <a:ext cx="6498446" cy="307777"/>
          </a:xfrm>
          <a:prstGeom prst="rect">
            <a:avLst/>
          </a:prstGeom>
          <a:noFill/>
        </p:spPr>
        <p:txBody>
          <a:bodyPr wrap="square" lIns="0" tIns="0" rIns="0" bIns="0" rtlCol="0">
            <a:spAutoFit/>
          </a:bodyPr>
          <a:lstStyle>
            <a:defPPr>
              <a:defRPr lang="en-US"/>
            </a:defPPr>
          </a:lstStyle>
          <a:p>
            <a:endParaRPr/>
          </a:p>
        </p:txBody>
      </p:sp>
      <p:sp>
        <p:nvSpPr>
          <p:cNvPr id="5" name="Title">
            <a:extLst>
              <a:ext uri="{FF2B5EF4-FFF2-40B4-BE49-F238E27FC236}">
                <a16:creationId xmlns:a16="http://schemas.microsoft.com/office/drawing/2014/main" id="{52BB1A11-0E88-0B40-9165-D18325866A63}"/>
              </a:ext>
            </a:extLst>
          </p:cNvPr>
          <p:cNvSpPr txBox="1"/>
          <p:nvPr userDrawn="1"/>
        </p:nvSpPr>
        <p:spPr>
          <a:xfrm>
            <a:off x="584200" y="3316210"/>
            <a:ext cx="7747000" cy="5852160"/>
          </a:xfrm>
          <a:prstGeom prst="rect">
            <a:avLst/>
          </a:prstGeom>
          <a:noFill/>
        </p:spPr>
        <p:txBody>
          <a:bodyPr wrap="square" lIns="0" tIns="0" rIns="0" bIns="0" rtlCol="0">
            <a:spAutoFit/>
          </a:bodyPr>
          <a:lstStyle>
            <a:defPPr>
              <a:defRPr lang="en-US"/>
            </a:defPPr>
          </a:lstStyle>
          <a:p>
            <a:pPr algn="l"/>
            <a:r>
              <a:rPr lang="es-ES" sz="4800" b="1" i="0" strike="noStrike" cap="none" baseline="0">
                <a:gradFill>
                  <a:gsLst>
                    <a:gs pos="56000">
                      <a:srgbClr val="8661C5"/>
                    </a:gs>
                    <a:gs pos="0">
                      <a:srgbClr val="0078D4"/>
                    </a:gs>
                  </a:gsLst>
                  <a:lin ang="3600000"/>
                  <a:tileRect l="-100000" t="-100000"/>
                </a:gradFill>
                <a:effectLst/>
                <a:latin typeface="Segoe UI Bold"/>
                <a:ea typeface="Segoe UI Bold"/>
                <a:cs typeface="Segoe UI Bold"/>
              </a:rPr>
              <a:t>Descripción de la arquitectura de Transformer y exploración de modelos de lenguaje de gran tamaño en Azure Machine Learning</a:t>
            </a:r>
          </a:p>
        </p:txBody>
      </p:sp>
      <p:pic>
        <p:nvPicPr>
          <p:cNvPr id="8" name="Graphic 7">
            <a:extLst>
              <a:ext uri="{FF2B5EF4-FFF2-40B4-BE49-F238E27FC236}">
                <a16:creationId xmlns:a16="http://schemas.microsoft.com/office/drawing/2014/main" id="{F21D8C49-8258-5EA3-6C92-5397363B05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2478984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3" y="-533400"/>
            <a:ext cx="7747227" cy="6439851"/>
          </a:xfrm>
          <a:prstGeom prst="rect">
            <a:avLst/>
          </a:prstGeom>
        </p:spPr>
      </p:pic>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84200" y="3691375"/>
            <a:ext cx="4630006" cy="914400"/>
          </a:xfrm>
          <a:prstGeom prst="rect">
            <a:avLst/>
          </a:prstGeom>
          <a:noFill/>
        </p:spPr>
        <p:txBody>
          <a:bodyPr wrap="square" lIns="0" tIns="0" rIns="0" bIns="0" rtlCol="0">
            <a:spAutoFit/>
          </a:bodyPr>
          <a:lstStyle>
            <a:defPPr>
              <a:defRPr lang="en-US"/>
            </a:defPPr>
          </a:lstStyle>
          <a:p>
            <a:pPr marL="0" indent="0">
              <a:buNone/>
            </a:pPr>
            <a:r>
              <a:rPr lang="es-ES" sz="2000" b="0" i="0" strike="noStrike" cap="none" baseline="0">
                <a:solidFill>
                  <a:srgbClr val="000000"/>
                </a:solidFill>
                <a:effectLst/>
                <a:latin typeface="Segoe UI"/>
                <a:ea typeface="Segoe UI"/>
                <a:cs typeface="Segoe UI"/>
              </a:rPr>
              <a:t>Realiza ejercicios de aprendizaje interactivos, mira vídeos y pon en práctica tus nuevas aptitudes.</a:t>
            </a:r>
          </a:p>
        </p:txBody>
      </p:sp>
      <p:pic>
        <p:nvPicPr>
          <p:cNvPr id="5" name="Picture 4">
            <a:extLst>
              <a:ext uri="{FF2B5EF4-FFF2-40B4-BE49-F238E27FC236}">
                <a16:creationId xmlns:a16="http://schemas.microsoft.com/office/drawing/2014/main" id="{71964E8D-13A1-45FB-ABB3-C5727133E75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503793" y="585788"/>
            <a:ext cx="5394520" cy="3675017"/>
          </a:xfrm>
          <a:prstGeom prst="rect">
            <a:avLst/>
          </a:prstGeom>
        </p:spPr>
      </p:pic>
      <p:pic>
        <p:nvPicPr>
          <p:cNvPr id="9" name="DeviceBorder">
            <a:extLst>
              <a:ext uri="{FF2B5EF4-FFF2-40B4-BE49-F238E27FC236}">
                <a16:creationId xmlns:a16="http://schemas.microsoft.com/office/drawing/2014/main" id="{03853718-E825-4C42-BEC6-C561B667110F}"/>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214206" y="939974"/>
            <a:ext cx="6977794" cy="5906451"/>
          </a:xfrm>
          <a:prstGeom prst="rect">
            <a:avLst/>
          </a:prstGeom>
        </p:spPr>
      </p:pic>
      <p:pic>
        <p:nvPicPr>
          <p:cNvPr id="8" name="Picture 7">
            <a:extLst>
              <a:ext uri="{FF2B5EF4-FFF2-40B4-BE49-F238E27FC236}">
                <a16:creationId xmlns:a16="http://schemas.microsoft.com/office/drawing/2014/main" id="{DCCDC2F1-F31D-4B15-8C2A-C41B80A4744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7206459" y="2316752"/>
            <a:ext cx="4939241" cy="2963545"/>
          </a:xfrm>
          <a:prstGeom prst="rect">
            <a:avLst/>
          </a:prstGeom>
        </p:spPr>
      </p:pic>
    </p:spTree>
    <p:extLst>
      <p:ext uri="{BB962C8B-B14F-4D97-AF65-F5344CB8AC3E}">
        <p14:creationId xmlns:p14="http://schemas.microsoft.com/office/powerpoint/2010/main" val="38104116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93988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userDrawn="1">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userDrawn="1">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5388417" cy="554126"/>
          </a:xfrm>
          <a:prstGeom prst="rect">
            <a:avLst/>
          </a:prstGeom>
          <a:noFill/>
        </p:spPr>
        <p:txBody>
          <a:bodyPr wrap="none" lIns="0" tIns="0" rIns="0" bIns="0" rtlCol="0">
            <a:spAutoFit/>
          </a:bodyPr>
          <a:lstStyle>
            <a:defPPr>
              <a:defRPr lang="en-US"/>
            </a:defPPr>
          </a:lstStyle>
          <a:p>
            <a:pPr algn="l"/>
            <a:r>
              <a:rPr lang="es-ES" sz="3600" b="0" i="0" strike="noStrike" cap="none" baseline="0">
                <a:solidFill>
                  <a:srgbClr val="2A446F"/>
                </a:solidFill>
                <a:effectLst/>
                <a:latin typeface="Segoe UI Semibold"/>
                <a:ea typeface="Segoe UI Semibold"/>
                <a:cs typeface="Segoe UI Semibold"/>
              </a:rPr>
              <a:t>En directo e interactivo</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53440"/>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s-ES" sz="2800" b="0" i="0" strike="noStrike" cap="none" baseline="0">
                <a:solidFill>
                  <a:srgbClr val="000000"/>
                </a:solidFill>
                <a:effectLst/>
                <a:latin typeface="Segoe UI"/>
                <a:ea typeface="Segoe UI"/>
                <a:cs typeface="Segoe UI"/>
              </a:rPr>
              <a:t>Di "hola" y haz preguntas en el chat</a:t>
            </a:r>
            <a:endParaRPr lang="en-US" sz="2800" b="1"/>
          </a:p>
        </p:txBody>
      </p:sp>
    </p:spTree>
    <p:extLst>
      <p:ext uri="{BB962C8B-B14F-4D97-AF65-F5344CB8AC3E}">
        <p14:creationId xmlns:p14="http://schemas.microsoft.com/office/powerpoint/2010/main" val="123841083"/>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099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2739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exercise_section_layout">
    <p:bg>
      <p:bgPr>
        <a:solidFill>
          <a:srgbClr val="F4F3F5"/>
        </a:solidFill>
        <a:effectLst/>
      </p:bgPr>
    </p:bg>
    <p:spTree>
      <p:nvGrpSpPr>
        <p:cNvPr id="1" name=""/>
        <p:cNvGrpSpPr/>
        <p:nvPr/>
      </p:nvGrpSpPr>
      <p:grpSpPr>
        <a:xfrm>
          <a:off x="0" y="0"/>
          <a:ext cx="0" cy="0"/>
          <a:chOff x="0" y="0"/>
          <a:chExt cx="0" cy="0"/>
        </a:xfrm>
      </p:grpSpPr>
      <p:sp>
        <p:nvSpPr>
          <p:cNvPr id="3" name="BulletedList">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1958003"/>
            <a:ext cx="6667500" cy="2941995"/>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D088A6A1-1795-C3C9-4A9E-6D6FA6A0CEC9}"/>
              </a:ext>
            </a:extLst>
          </p:cNvPr>
          <p:cNvSpPr txBox="1"/>
          <p:nvPr userDrawn="1"/>
        </p:nvSpPr>
        <p:spPr>
          <a:xfrm>
            <a:off x="582611" y="2755900"/>
            <a:ext cx="3474225" cy="1524000"/>
          </a:xfrm>
          <a:prstGeom prst="rect">
            <a:avLst/>
          </a:prstGeom>
          <a:noFill/>
        </p:spPr>
        <p:txBody>
          <a:bodyPr wrap="square" lIns="0" tIns="0" rIns="0" bIns="0" rtlCol="0">
            <a:spAutoFit/>
          </a:bodyPr>
          <a:lstStyle>
            <a:defPPr>
              <a:defRPr lang="en-US"/>
            </a:defPPr>
          </a:lstStyle>
          <a:p>
            <a:pPr algn="l"/>
            <a:r>
              <a:rPr lang="es-ES" sz="2000" b="0" i="0" strike="noStrike" cap="none" baseline="0">
                <a:solidFill>
                  <a:srgbClr val="000000"/>
                </a:solidFill>
                <a:effectLst/>
                <a:latin typeface="Segoe UI"/>
                <a:ea typeface="Segoe UI"/>
                <a:cs typeface="Segoe UI"/>
              </a:rPr>
              <a:t>Ahora es tu oportunidad de explorar los modelos básicos del catálogo de modelos con Estudio de Azure Machine Learning.</a:t>
            </a:r>
          </a:p>
        </p:txBody>
      </p:sp>
      <p:sp>
        <p:nvSpPr>
          <p:cNvPr id="6" name="Title">
            <a:extLst>
              <a:ext uri="{FF2B5EF4-FFF2-40B4-BE49-F238E27FC236}">
                <a16:creationId xmlns:a16="http://schemas.microsoft.com/office/drawing/2014/main" id="{F9B36422-BCCF-7373-240B-2027A64112AD}"/>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Tree>
    <p:extLst>
      <p:ext uri="{BB962C8B-B14F-4D97-AF65-F5344CB8AC3E}">
        <p14:creationId xmlns:p14="http://schemas.microsoft.com/office/powerpoint/2010/main" val="33339438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resources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626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knowledge_check">
    <p:bg>
      <p:bgPr>
        <a:solidFill>
          <a:srgbClr val="F4F3F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276999"/>
          </a:xfrm>
        </p:spPr>
        <p:txBody>
          <a:bodyPr anchor="t"/>
          <a:lstStyle>
            <a:lvl1pPr marL="0" indent="0">
              <a:spcAft>
                <a:spcPts val="600"/>
              </a:spcAft>
              <a:buFontTx/>
              <a:buNone/>
              <a:defRPr sz="1800"/>
            </a:lvl1pPr>
          </a:lstStyle>
          <a:p>
            <a:pPr lvl="0"/>
            <a:r>
              <a:rPr lang="en-US"/>
              <a:t>Click to edit text styles</a:t>
            </a:r>
          </a:p>
        </p:txBody>
      </p:sp>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cxnSp>
        <p:nvCxnSpPr>
          <p:cNvPr id="4" name="GradientLine">
            <a:extLst>
              <a:ext uri="{FF2B5EF4-FFF2-40B4-BE49-F238E27FC236}">
                <a16:creationId xmlns:a16="http://schemas.microsoft.com/office/drawing/2014/main" id="{0685494A-025D-C7C3-84BE-039E09517DEB}"/>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4DCD77DC-A8C9-222E-435D-8199D1CEA595}"/>
              </a:ext>
            </a:extLst>
          </p:cNvPr>
          <p:cNvSpPr>
            <a:spLocks noGrp="1"/>
          </p:cNvSpPr>
          <p:nvPr>
            <p:ph type="body" sz="quarter" idx="12" hasCustomPrompt="1"/>
          </p:nvPr>
        </p:nvSpPr>
        <p:spPr>
          <a:xfrm>
            <a:off x="588264" y="6272211"/>
            <a:ext cx="3767836" cy="276999"/>
          </a:xfrm>
        </p:spPr>
        <p:txBody>
          <a:bodyPr anchor="t"/>
          <a:lstStyle>
            <a:lvl1pPr marL="0" indent="0">
              <a:spcAft>
                <a:spcPts val="600"/>
              </a:spcAft>
              <a:buFontTx/>
              <a:buNone/>
              <a:defRPr sz="1800"/>
            </a:lvl1pPr>
          </a:lstStyle>
          <a:p>
            <a:pPr lvl="0"/>
            <a:r>
              <a:rPr lang="en-US"/>
              <a:t>Vote at &lt;LINK&gt;</a:t>
            </a:r>
          </a:p>
        </p:txBody>
      </p:sp>
      <p:pic>
        <p:nvPicPr>
          <p:cNvPr id="7" name="Picture 6" descr="Qr code&#10;&#10;Description automatically generated">
            <a:extLst>
              <a:ext uri="{FF2B5EF4-FFF2-40B4-BE49-F238E27FC236}">
                <a16:creationId xmlns:a16="http://schemas.microsoft.com/office/drawing/2014/main" id="{C143868B-98EB-6288-4E35-1EB895B434D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8263" y="4547684"/>
            <a:ext cx="1263802" cy="1263802"/>
          </a:xfrm>
          <a:prstGeom prst="rect">
            <a:avLst/>
          </a:prstGeom>
        </p:spPr>
      </p:pic>
    </p:spTree>
    <p:extLst>
      <p:ext uri="{BB962C8B-B14F-4D97-AF65-F5344CB8AC3E}">
        <p14:creationId xmlns:p14="http://schemas.microsoft.com/office/powerpoint/2010/main" val="1370810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rgbClr val="2A446F"/>
                </a:solidFill>
              </a:defRPr>
            </a:lvl1pPr>
          </a:lstStyle>
          <a:p>
            <a:r>
              <a:rPr lang="en-US"/>
              <a:t>Click to edit title style</a:t>
            </a:r>
          </a:p>
        </p:txBody>
      </p:sp>
    </p:spTree>
    <p:extLst>
      <p:ext uri="{BB962C8B-B14F-4D97-AF65-F5344CB8AC3E}">
        <p14:creationId xmlns:p14="http://schemas.microsoft.com/office/powerpoint/2010/main" val="29400758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rgbClr val="2A446F"/>
                </a:solidFill>
              </a:defRPr>
            </a:lvl1pPr>
          </a:lstStyle>
          <a:p>
            <a:r>
              <a:rPr lang="en-US"/>
              <a:t>Click to edit title</a:t>
            </a:r>
          </a:p>
        </p:txBody>
      </p:sp>
    </p:spTree>
    <p:extLst>
      <p:ext uri="{BB962C8B-B14F-4D97-AF65-F5344CB8AC3E}">
        <p14:creationId xmlns:p14="http://schemas.microsoft.com/office/powerpoint/2010/main" val="59969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a:blip r:embed="rId2">
            <a:alphaModFix/>
            <a:extLst>
              <a:ext uri="{28A0092B-C50C-407E-A947-70E740481C1C}">
                <a14:useLocalDpi xmlns:a14="http://schemas.microsoft.com/office/drawing/2010/main"/>
              </a:ext>
            </a:extLst>
          </a:blip>
          <a:srcRect r="19824"/>
          <a:stretch>
            <a:fillRect/>
          </a:stretch>
        </p:blipFill>
        <p:spPr>
          <a:xfrm>
            <a:off x="2417010" y="0"/>
            <a:ext cx="977499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8658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a:blip r:embed="rId2">
            <a:alphaModFix/>
            <a:extLst>
              <a:ext uri="{28A0092B-C50C-407E-A947-70E740481C1C}">
                <a14:useLocalDpi xmlns:a14="http://schemas.microsoft.com/office/drawing/2010/main"/>
              </a:ext>
            </a:extLst>
          </a:blip>
          <a:srcRect r="19824"/>
          <a:stretch>
            <a:fillRect/>
          </a:stretch>
        </p:blipFill>
        <p:spPr>
          <a:xfrm>
            <a:off x="2417010" y="0"/>
            <a:ext cx="9774990" cy="6858000"/>
          </a:xfrm>
          <a:prstGeom prst="rect">
            <a:avLst/>
          </a:prstGeom>
        </p:spPr>
      </p:pic>
      <p:sp>
        <p:nvSpPr>
          <p:cNvPr id="5" name="Subtitle"/>
          <p:cNvSpPr>
            <a:spLocks noGrp="1"/>
          </p:cNvSpPr>
          <p:nvPr>
            <p:ph type="body" sz="quarter" idx="12" hasCustomPrompt="1"/>
          </p:nvPr>
        </p:nvSpPr>
        <p:spPr>
          <a:xfrm>
            <a:off x="585216" y="3977319"/>
            <a:ext cx="7422134" cy="307777"/>
          </a:xfrm>
          <a:noFill/>
        </p:spPr>
        <p:txBody>
          <a:bodyPr wrap="square" lIns="0" tIns="0" rIns="0" bIns="0">
            <a:spAutoFit/>
          </a:bodyPr>
          <a:lstStyle>
            <a:lvl1pPr marL="0" indent="0">
              <a:spcBef>
                <a:spcPct val="0"/>
              </a:spcBef>
              <a:spcAft>
                <a:spcPct val="0"/>
              </a:spcAft>
              <a:buFont typeface="Arial" panose="020B0604020202020204" pitchFamily="34" charset="0"/>
              <a:buNone/>
              <a:defRPr sz="2000" spc="0" baseline="0">
                <a:solidFill>
                  <a:schemeClr val="tx1"/>
                </a:solidFill>
                <a:latin typeface="+mn-lt"/>
              </a:defRPr>
            </a:lvl1pPr>
          </a:lstStyle>
          <a:p>
            <a:pPr lvl="0"/>
            <a:r>
              <a:rPr lang="en-US"/>
              <a:t>Speaker name</a:t>
            </a:r>
          </a:p>
        </p:txBody>
      </p:sp>
      <p:sp>
        <p:nvSpPr>
          <p:cNvPr id="2" name="Title"/>
          <p:cNvSpPr>
            <a:spLocks noGrp="1"/>
          </p:cNvSpPr>
          <p:nvPr>
            <p:ph type="title" hasCustomPrompt="1"/>
          </p:nvPr>
        </p:nvSpPr>
        <p:spPr>
          <a:xfrm>
            <a:off x="585216" y="3088623"/>
            <a:ext cx="74221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081200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90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9029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losingSlide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4257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chemeClr val="tx2"/>
        </a:solidFill>
        <a:effectLst/>
      </p:bgPr>
    </p:bg>
    <p:spTree>
      <p:nvGrpSpPr>
        <p:cNvPr id="1" name=""/>
        <p:cNvGrpSpPr/>
        <p:nvPr/>
      </p:nvGrpSpPr>
      <p:grpSpPr>
        <a:xfrm>
          <a:off x="0" y="0"/>
          <a:ext cx="0" cy="0"/>
          <a:chOff x="0" y="0"/>
          <a:chExt cx="0" cy="0"/>
        </a:xfrm>
      </p:grpSpPr>
      <p:sp>
        <p:nvSpPr>
          <p:cNvPr id="10" name="ThankYou">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Copyright" descr="This is a copyright notice that should be included on the final slide."/>
          <p:cNvSpPr txBox="1">
            <a:spLocks noChangeArrowheads="1"/>
          </p:cNvSpPr>
          <p:nvPr userDrawn="1"/>
        </p:nvSpPr>
        <p:spPr bwMode="blackWhite">
          <a:xfrm>
            <a:off x="584200" y="6162358"/>
            <a:ext cx="4482124" cy="10668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s-ES" sz="700" b="0" i="0" strike="noStrike" cap="none" baseline="0">
                <a:solidFill>
                  <a:srgbClr val="000000"/>
                </a:solidFill>
                <a:effectLst/>
                <a:latin typeface="Segoe UI"/>
                <a:ea typeface="Segoe UI"/>
                <a:cs typeface="Segoe UI"/>
              </a:rPr>
              <a:t>© Copyright Microsoft Corporation. Todos los derechos reservados. </a:t>
            </a:r>
          </a:p>
        </p:txBody>
      </p:sp>
      <p:sp>
        <p:nvSpPr>
          <p:cNvPr id="8" name="Title">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rgbClr val="2A446F"/>
                </a:solidFill>
                <a:effectLst/>
                <a:latin typeface="+mn-lt"/>
                <a:ea typeface="+mn-ea"/>
                <a:cs typeface="Segoe UI" pitchFamily="34" charset="0"/>
              </a:defRPr>
            </a:lvl1pPr>
          </a:lstStyle>
          <a:p>
            <a:endParaRPr lang="en-US"/>
          </a:p>
        </p:txBody>
      </p:sp>
      <p:pic>
        <p:nvPicPr>
          <p:cNvPr id="3" name="Graphic 2">
            <a:extLst>
              <a:ext uri="{FF2B5EF4-FFF2-40B4-BE49-F238E27FC236}">
                <a16:creationId xmlns:a16="http://schemas.microsoft.com/office/drawing/2014/main" id="{DCA95B40-5526-64F5-D6FA-03A6549E1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2309628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08174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2_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84200" y="3691375"/>
            <a:ext cx="4630006" cy="914400"/>
          </a:xfrm>
          <a:prstGeom prst="rect">
            <a:avLst/>
          </a:prstGeom>
          <a:noFill/>
        </p:spPr>
        <p:txBody>
          <a:bodyPr wrap="square" lIns="0" tIns="0" rIns="0" bIns="0" rtlCol="0">
            <a:spAutoFit/>
          </a:bodyPr>
          <a:lstStyle>
            <a:defPPr>
              <a:defRPr lang="en-US"/>
            </a:defPPr>
          </a:lstStyle>
          <a:p>
            <a:pPr marL="0" indent="0">
              <a:buNone/>
            </a:pPr>
            <a:r>
              <a:rPr lang="es-ES" sz="2000" b="0" i="0" strike="noStrike" cap="none" baseline="0">
                <a:solidFill>
                  <a:srgbClr val="000000"/>
                </a:solidFill>
                <a:effectLst/>
                <a:latin typeface="Segoe UI"/>
                <a:ea typeface="Segoe UI"/>
                <a:cs typeface="Segoe UI"/>
              </a:rPr>
              <a:t>Realiza ejercicios de aprendizaje interactivos, mira vídeos y pon en práctica tus nuevas aptitudes.</a:t>
            </a:r>
          </a:p>
        </p:txBody>
      </p:sp>
    </p:spTree>
    <p:extLst>
      <p:ext uri="{BB962C8B-B14F-4D97-AF65-F5344CB8AC3E}">
        <p14:creationId xmlns:p14="http://schemas.microsoft.com/office/powerpoint/2010/main" val="109327871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57299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642517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6401984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42434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993557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19028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userDrawn="1">
          <p15:clr>
            <a:srgbClr val="FBAE40"/>
          </p15:clr>
        </p15:guide>
        <p15:guide id="2" orient="horz" pos="264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89885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2205983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5890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084087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userDrawn="1">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22655139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5120091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784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052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774148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91258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2">
            <a:extLst>
              <a:ext uri="{FF2B5EF4-FFF2-40B4-BE49-F238E27FC236}">
                <a16:creationId xmlns:a16="http://schemas.microsoft.com/office/drawing/2014/main" id="{30CE1C06-CE73-35A4-7250-D6F06A2DC77B}"/>
              </a:ext>
            </a:extLst>
          </p:cNvPr>
          <p:cNvSpPr>
            <a:spLocks noGrp="1"/>
          </p:cNvSpPr>
          <p:nvPr>
            <p:ph type="body" idx="1"/>
          </p:nvPr>
        </p:nvSpPr>
        <p:spPr>
          <a:xfrm>
            <a:off x="569911" y="4354130"/>
            <a:ext cx="6345239" cy="799761"/>
          </a:xfrm>
        </p:spPr>
        <p:txBody>
          <a:bodyPr/>
          <a:lstStyle/>
          <a:p>
            <a:endParaRPr lang="en-IN"/>
          </a:p>
        </p:txBody>
      </p:sp>
    </p:spTree>
    <p:extLst>
      <p:ext uri="{BB962C8B-B14F-4D97-AF65-F5344CB8AC3E}">
        <p14:creationId xmlns:p14="http://schemas.microsoft.com/office/powerpoint/2010/main" val="895317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235951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365957"/>
      </p:ext>
    </p:extLst>
  </p:cSld>
  <p:clrMapOvr>
    <a:masterClrMapping/>
  </p:clrMapOvr>
  <p:transition>
    <p:fade/>
  </p:transition>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14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1"/>
            <a:r>
              <a:rPr lang="en-US"/>
              <a:t>Second level</a:t>
            </a:r>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ounded Rectangle 3_1">
            <a:extLst>
              <a:ext uri="{FF2B5EF4-FFF2-40B4-BE49-F238E27FC236}">
                <a16:creationId xmlns:a16="http://schemas.microsoft.com/office/drawing/2014/main" id="{079C5FA9-9169-C9AB-23E2-67A6383A0D9C}"/>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082F0737-9A38-C75D-59A8-492FFEAFE3D4}"/>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11" name="Oval 10">
              <a:extLst>
                <a:ext uri="{FF2B5EF4-FFF2-40B4-BE49-F238E27FC236}">
                  <a16:creationId xmlns:a16="http://schemas.microsoft.com/office/drawing/2014/main" id="{9C7913A4-4182-5A10-9527-0FC6C54ED36F}"/>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F6B4F12D-C298-EBCA-B059-4A76EEC0A769}"/>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Tree>
    <p:extLst>
      <p:ext uri="{BB962C8B-B14F-4D97-AF65-F5344CB8AC3E}">
        <p14:creationId xmlns:p14="http://schemas.microsoft.com/office/powerpoint/2010/main" val="417017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chemeClr val="tx2"/>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E11D7A2-B01C-A8A3-A191-67F185635D2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Microsoft Learn&#10;Spark possibility">
            <a:extLst>
              <a:ext uri="{FF2B5EF4-FFF2-40B4-BE49-F238E27FC236}">
                <a16:creationId xmlns:a16="http://schemas.microsoft.com/office/drawing/2014/main" id="{92DBCEC2-8AE9-3782-893D-A626AAC4C121}"/>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Lst>
          </a:blip>
          <a:stretch>
            <a:fillRect/>
          </a:stretch>
        </p:blipFill>
        <p:spPr>
          <a:xfrm>
            <a:off x="223228" y="2573202"/>
            <a:ext cx="5344642" cy="1681958"/>
          </a:xfrm>
          <a:prstGeom prst="rect">
            <a:avLst/>
          </a:prstGeom>
        </p:spPr>
      </p:pic>
      <p:sp>
        <p:nvSpPr>
          <p:cNvPr id="5" name="Footer Placeholder 10">
            <a:extLst>
              <a:ext uri="{FF2B5EF4-FFF2-40B4-BE49-F238E27FC236}">
                <a16:creationId xmlns:a16="http://schemas.microsoft.com/office/drawing/2014/main" id="{C271FB7A-72FC-2B10-878C-854A9CF5A5F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bg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t>© Copyright Microsoft Corporation. All rights reserved.</a:t>
            </a:r>
          </a:p>
        </p:txBody>
      </p:sp>
    </p:spTree>
    <p:extLst>
      <p:ext uri="{BB962C8B-B14F-4D97-AF65-F5344CB8AC3E}">
        <p14:creationId xmlns:p14="http://schemas.microsoft.com/office/powerpoint/2010/main" val="3560326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50571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82829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48166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202237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765439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10">
            <a:extLst>
              <a:ext uri="{FF2B5EF4-FFF2-40B4-BE49-F238E27FC236}">
                <a16:creationId xmlns:a16="http://schemas.microsoft.com/office/drawing/2014/main" id="{B14116FB-E904-DC73-7B06-3E224526332D}"/>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841306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guide id="40"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96520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32634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5224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8865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564391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65081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51046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4716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03558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686756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Footer Placeholder 10">
            <a:extLst>
              <a:ext uri="{FF2B5EF4-FFF2-40B4-BE49-F238E27FC236}">
                <a16:creationId xmlns:a16="http://schemas.microsoft.com/office/drawing/2014/main" id="{400A7934-B6A5-1A91-FBCA-710DD07CE57B}"/>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ct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69712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userDrawn="1">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userDrawn="1">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userDrawn="1">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userDrawn="1">
          <p15:clr>
            <a:srgbClr val="954F72"/>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ct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35891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277447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74320" indent="-137160">
              <a:spcAft>
                <a:spcPct val="0"/>
              </a:spcAft>
              <a:buFont typeface="Arial" panose="020B0604020202020204" pitchFamily="34" charset="0"/>
              <a:buChar char="•"/>
              <a:defRPr>
                <a:solidFill>
                  <a:schemeClr val="tx1"/>
                </a:solidFill>
              </a:defRPr>
            </a:lvl2pPr>
            <a:lvl3pPr marL="411480" indent="-137160">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436217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775346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7760640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714910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69942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860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999AE8AC-4BD3-270C-095A-CBDB57EBDCA9}"/>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42229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8BE8869C-5952-747A-C0D5-069DD40B240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187353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extLst>
                <a:ext uri="{28A0092B-C50C-407E-A947-70E740481C1C}">
                  <a14:useLocalDpi xmlns:a14="http://schemas.microsoft.com/office/drawing/2010/main"/>
                </a:ext>
              </a:extLst>
            </a:blip>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itchFamily="34" charset="0"/>
              </a:defRPr>
            </a:lvl1pPr>
          </a:lstStyle>
          <a:p>
            <a:r>
              <a:rPr lang="en-US"/>
              <a:t>Click icon to </a:t>
            </a:r>
            <a:br>
              <a:rPr lang="en-US"/>
            </a:br>
            <a:r>
              <a:rPr lang="en-US"/>
              <a:t>add your picture here</a:t>
            </a:r>
          </a:p>
        </p:txBody>
      </p:sp>
      <p:sp>
        <p:nvSpPr>
          <p:cNvPr id="9" name="Footer Placeholder 10">
            <a:extLst>
              <a:ext uri="{FF2B5EF4-FFF2-40B4-BE49-F238E27FC236}">
                <a16:creationId xmlns:a16="http://schemas.microsoft.com/office/drawing/2014/main" id="{D3ECBC57-006B-CB8F-1EDC-04C18F0D01C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9696606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Footer Placeholder 10">
            <a:extLst>
              <a:ext uri="{FF2B5EF4-FFF2-40B4-BE49-F238E27FC236}">
                <a16:creationId xmlns:a16="http://schemas.microsoft.com/office/drawing/2014/main" id="{59C58CD9-BE7F-91A5-A489-7701C46FA8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344209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18785744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ct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7533380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33135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589112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538038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8572234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84374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248889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Knowledge Check">
    <p:spTree>
      <p:nvGrpSpPr>
        <p:cNvPr id="1" name=""/>
        <p:cNvGrpSpPr/>
        <p:nvPr/>
      </p:nvGrpSpPr>
      <p:grpSpPr>
        <a:xfrm>
          <a:off x="0" y="0"/>
          <a:ext cx="0" cy="0"/>
          <a:chOff x="0" y="0"/>
          <a:chExt cx="0" cy="0"/>
        </a:xfrm>
      </p:grpSpPr>
      <p:sp>
        <p:nvSpPr>
          <p:cNvPr id="3" name="Rounded Rectangle 3_1">
            <a:extLst>
              <a:ext uri="{FF2B5EF4-FFF2-40B4-BE49-F238E27FC236}">
                <a16:creationId xmlns:a16="http://schemas.microsoft.com/office/drawing/2014/main" id="{4CCBFB5E-1851-2876-A431-5DF81265739D}"/>
              </a:ext>
            </a:extLst>
          </p:cNvPr>
          <p:cNvSpPr/>
          <p:nvPr userDrawn="1"/>
        </p:nvSpPr>
        <p:spPr>
          <a:xfrm>
            <a:off x="588261" y="1292745"/>
            <a:ext cx="10074975" cy="4749970"/>
          </a:xfrm>
          <a:prstGeom prst="roundRect">
            <a:avLst>
              <a:gd name="adj" fmla="val 6113"/>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ct val="0"/>
              </a:spcAft>
              <a:buClrTx/>
              <a:buSzPct val="90000"/>
              <a:buFontTx/>
              <a:buNone/>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extLst>
                <a:ext uri="{28A0092B-C50C-407E-A947-70E740481C1C}">
                  <a14:useLocalDpi xmlns:a14="http://schemas.microsoft.com/office/drawing/2010/main"/>
                </a:ext>
              </a:extLst>
            </a:blip>
            <a:stretch>
              <a:fill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ct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ct val="0"/>
              </a:spcBef>
              <a:buNone/>
              <a:defRPr lang="en-US" sz="1400" kern="1200" spc="0" baseline="0" smtClean="0">
                <a:solidFill>
                  <a:schemeClr val="tx1"/>
                </a:solidFill>
                <a:latin typeface="+mj-lt"/>
                <a:ea typeface="+mn-ea"/>
                <a:cs typeface="Segoe UI"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1872241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A750801D-F318-C32F-F1A8-2EB08A5D12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94056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userDrawn="1">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userDrawn="1">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userDrawn="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6707860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45562202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gradFill>
        </p:spPr>
        <p:txBody>
          <a:bodyPr vert="horz" wrap="square" lIns="585216" tIns="91440" rIns="0" bIns="45720" rtlCol="0">
            <a:spAutoFit/>
          </a:bodyPr>
          <a:lstStyle>
            <a:lvl1pPr marL="0" indent="0">
              <a:buNone/>
              <a:defRPr kumimoji="0" lang="en-US" sz="1999" b="0" i="0" u="none" strike="noStrike" cap="none" normalizeH="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ct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a:cs typeface="Segoe UI Semibold" charset="0"/>
              </a:defRPr>
            </a:lvl1pPr>
            <a:lvl2pPr marL="0" indent="0" algn="l" defTabSz="914132" rtl="0" eaLnBrk="1" latinLnBrk="0" hangingPunct="1">
              <a:lnSpc>
                <a:spcPct val="110000"/>
              </a:lnSpc>
              <a:spcBef>
                <a:spcPct val="0"/>
              </a:spcBef>
              <a:spcAft>
                <a:spcPts val="600"/>
              </a:spcAft>
              <a:buClrTx/>
              <a:buSzPct val="110000"/>
              <a:buFont typeface="Arial"/>
              <a:buNone/>
              <a:defRPr lang="en-US" sz="2000" b="0" i="0" kern="1200" smtClean="0">
                <a:solidFill>
                  <a:schemeClr val="tx1"/>
                </a:solidFill>
                <a:effectLst/>
                <a:latin typeface="Segoe UI"/>
                <a:ea typeface="Segoe UI"/>
                <a:cs typeface="Segoe UI" charset="0"/>
              </a:defRPr>
            </a:lvl2pPr>
            <a:lvl3pPr marL="288925" indent="-222250" algn="l" defTabSz="914132" rtl="0" eaLnBrk="1" latinLnBrk="0" hangingPunct="1">
              <a:lnSpc>
                <a:spcPct val="110000"/>
              </a:lnSpc>
              <a:spcBef>
                <a:spcPct val="0"/>
              </a:spcBef>
              <a:spcAft>
                <a:spcPts val="600"/>
              </a:spcAft>
              <a:buClrTx/>
              <a:buSzPct val="120000"/>
              <a:buFont typeface="Arial"/>
              <a:buChar char="•"/>
              <a:defRPr lang="en-US" sz="2000" b="0" i="0" kern="1200" smtClean="0">
                <a:solidFill>
                  <a:schemeClr val="tx1"/>
                </a:solidFill>
                <a:effectLst/>
                <a:latin typeface="Segoe UI"/>
                <a:ea typeface="Segoe UI"/>
                <a:cs typeface="Segoe UI" charset="0"/>
              </a:defRPr>
            </a:lvl3pPr>
            <a:lvl4pPr marL="631825" indent="-182880" algn="l" defTabSz="914132" rtl="0" eaLnBrk="1" latinLnBrk="0" hangingPunct="1">
              <a:lnSpc>
                <a:spcPct val="110000"/>
              </a:lnSpc>
              <a:spcBef>
                <a:spcPct val="0"/>
              </a:spcBef>
              <a:spcAft>
                <a:spcPts val="600"/>
              </a:spcAft>
              <a:buClrTx/>
              <a:buFont typeface="Arial"/>
              <a:buChar char="•"/>
              <a:defRPr lang="en-US" sz="1800" b="0" i="0" kern="1200" smtClean="0">
                <a:solidFill>
                  <a:schemeClr val="tx1"/>
                </a:solidFill>
                <a:effectLst/>
                <a:latin typeface="Segoe UI"/>
                <a:ea typeface="Segoe UI"/>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a:solidFill>
                  <a:schemeClr val="tx1"/>
                </a:solidFill>
                <a:effectLst/>
                <a:latin typeface="Segoe UI"/>
                <a:ea typeface="Segoe UI"/>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ct val="0"/>
              </a:spcBef>
              <a:spcAft>
                <a:spcPts val="600"/>
              </a:spcAft>
              <a:buClr>
                <a:srgbClr val="E9E9E9"/>
              </a:buClr>
              <a:buSzPct val="120000"/>
              <a:buFontTx/>
              <a:buNone/>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96756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6027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83962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7226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ct val="0"/>
              </a:spcAft>
              <a:buFont typeface="Arial" panose="020B0604020202020204" pitchFamily="34" charset="0"/>
              <a:buNone/>
              <a:defRPr lang="en-US" sz="3600" b="0" kern="1200" cap="none" spc="-50" baseline="0">
                <a:ln w="3175">
                  <a:noFill/>
                </a:ln>
                <a:solidFill>
                  <a:schemeClr val="accent3"/>
                </a:solidFill>
                <a:effectLst/>
                <a:latin typeface="+mj-lt"/>
                <a:ea typeface="+mn-ea"/>
                <a:cs typeface="Segoe UI"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smtClean="0">
                <a:ln w="3175">
                  <a:noFill/>
                </a:ln>
                <a:solidFill>
                  <a:schemeClr val="tx1"/>
                </a:solidFill>
                <a:effectLst/>
                <a:latin typeface="+mn-lt"/>
                <a:ea typeface="+mn-ea"/>
                <a:cs typeface="Segoe UI" pitchFamily="34" charset="0"/>
              </a:defRPr>
            </a:lvl1pPr>
            <a:lvl2pPr marL="155448" indent="0">
              <a:buNone/>
              <a:defRPr lang="en-US" sz="2000" b="0" kern="1200" cap="none" spc="-50" baseline="0" smtClean="0">
                <a:ln w="3175">
                  <a:noFill/>
                </a:ln>
                <a:solidFill>
                  <a:schemeClr val="bg1"/>
                </a:solidFill>
                <a:effectLst/>
                <a:latin typeface="+mn-lt"/>
                <a:ea typeface="+mn-ea"/>
                <a:cs typeface="Segoe UI"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8402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ct val="0"/>
              </a:spcBef>
              <a:buNone/>
              <a:defRPr sz="1600" spc="0" baseline="0">
                <a:solidFill>
                  <a:schemeClr val="bg1"/>
                </a:solidFill>
                <a:latin typeface="+mn-lt"/>
                <a:cs typeface="Segoe UI"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ct val="0"/>
              </a:spcBef>
              <a:buNone/>
              <a:defRPr sz="1000" spc="0" baseline="0">
                <a:solidFill>
                  <a:schemeClr val="bg1"/>
                </a:solidFill>
                <a:latin typeface="+mn-lt"/>
                <a:cs typeface="Segoe UI" pitchFamily="34" charset="0"/>
              </a:defRPr>
            </a:lvl1pPr>
          </a:lstStyle>
          <a:p>
            <a:pPr lvl="0"/>
            <a:r>
              <a:rPr lang="en-US"/>
              <a:t>Microsoft confidential</a:t>
            </a:r>
          </a:p>
        </p:txBody>
      </p:sp>
    </p:spTree>
    <p:extLst>
      <p:ext uri="{BB962C8B-B14F-4D97-AF65-F5344CB8AC3E}">
        <p14:creationId xmlns:p14="http://schemas.microsoft.com/office/powerpoint/2010/main" val="112442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itchFamily="34" charset="0"/>
              </a:defRPr>
            </a:lvl1pPr>
          </a:lstStyle>
          <a:p>
            <a:r>
              <a:rPr lang="en-US"/>
              <a:t>Click to edit title style</a:t>
            </a:r>
          </a:p>
        </p:txBody>
      </p:sp>
      <p:sp>
        <p:nvSpPr>
          <p:cNvPr id="3" name="Footer Placeholder 10">
            <a:extLst>
              <a:ext uri="{FF2B5EF4-FFF2-40B4-BE49-F238E27FC236}">
                <a16:creationId xmlns:a16="http://schemas.microsoft.com/office/drawing/2014/main" id="{55F3B42E-49D5-A402-BB55-46E458419094}"/>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04405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1C4BDD7D-AB67-C540-A18F-6434E586C37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5771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73569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354249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ext option_4 rows">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p:nvPr userDrawn="1"/>
        </p:nvCxnSpPr>
        <p:spPr>
          <a:xfrm>
            <a:off x="1389695" y="445894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60" y="4591438"/>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Body copy Segoe UI Regular 14/18. The quick brown fox jumps over the lazy dog. The quick brown fox jumps over the lazy dog. The quick brown fox jumps over the lazy dog.</a:t>
            </a:r>
          </a:p>
        </p:txBody>
      </p:sp>
      <p:sp>
        <p:nvSpPr>
          <p:cNvPr id="8" name="Footer Placeholder 10">
            <a:extLst>
              <a:ext uri="{FF2B5EF4-FFF2-40B4-BE49-F238E27FC236}">
                <a16:creationId xmlns:a16="http://schemas.microsoft.com/office/drawing/2014/main" id="{03F58DC3-B4E8-1391-2AF6-4FE989430E6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9" name="Title 1">
            <a:extLst>
              <a:ext uri="{FF2B5EF4-FFF2-40B4-BE49-F238E27FC236}">
                <a16:creationId xmlns:a16="http://schemas.microsoft.com/office/drawing/2014/main" id="{75B21E8C-92C0-72B7-D04D-01894741A0D7}"/>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714297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ct val="0"/>
              </a:spcAft>
              <a:buClrTx/>
              <a:buSzPct val="90000"/>
              <a:buFont typeface="Wingdings" panose="05000000000000000000" pitchFamily="2" charset="2"/>
              <a:buNone/>
              <a:defRPr lang="en-US" sz="1568" b="0" kern="1200" spc="0" baseline="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ct val="0"/>
              </a:spcAft>
              <a:buClrTx/>
              <a:buSzPct val="90000"/>
              <a:buFont typeface="Arial" panose="020B0604020202020204" pitchFamily="34" charset="0"/>
              <a:buNone/>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3576115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Lst>
          </a:blip>
          <a:stretch>
            <a:fillRect/>
          </a:stretch>
        </p:blipFill>
        <p:spPr>
          <a:xfrm>
            <a:off x="223228" y="2573202"/>
            <a:ext cx="5344642" cy="1681957"/>
          </a:xfrm>
          <a:prstGeom prst="rect">
            <a:avLst/>
          </a:prstGeom>
        </p:spPr>
      </p:pic>
    </p:spTree>
    <p:extLst>
      <p:ext uri="{BB962C8B-B14F-4D97-AF65-F5344CB8AC3E}">
        <p14:creationId xmlns:p14="http://schemas.microsoft.com/office/powerpoint/2010/main" val="1996189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spTree>
    <p:extLst>
      <p:ext uri="{BB962C8B-B14F-4D97-AF65-F5344CB8AC3E}">
        <p14:creationId xmlns:p14="http://schemas.microsoft.com/office/powerpoint/2010/main" val="18658998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0072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06072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53631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spTree>
    <p:extLst>
      <p:ext uri="{BB962C8B-B14F-4D97-AF65-F5344CB8AC3E}">
        <p14:creationId xmlns:p14="http://schemas.microsoft.com/office/powerpoint/2010/main" val="112071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ct val="0"/>
              </a:spcBef>
              <a:buNone/>
              <a:defRPr sz="2000" spc="0" baseline="0">
                <a:solidFill>
                  <a:schemeClr val="tx1"/>
                </a:solidFill>
                <a:latin typeface="+mn-lt"/>
                <a:cs typeface="Segoe UI"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Click icon to add picture</a:t>
            </a:r>
          </a:p>
        </p:txBody>
      </p:sp>
    </p:spTree>
    <p:extLst>
      <p:ext uri="{BB962C8B-B14F-4D97-AF65-F5344CB8AC3E}">
        <p14:creationId xmlns:p14="http://schemas.microsoft.com/office/powerpoint/2010/main" val="1832841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theme" Target="../theme/theme2.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20" Type="http://schemas.openxmlformats.org/officeDocument/2006/relationships/slideLayout" Target="../slideLayouts/slideLayout63.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8.xml"/><Relationship Id="rId21" Type="http://schemas.openxmlformats.org/officeDocument/2006/relationships/slideLayout" Target="../slideLayouts/slideLayout113.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63" Type="http://schemas.openxmlformats.org/officeDocument/2006/relationships/slideLayout" Target="../slideLayouts/slideLayout155.xml"/><Relationship Id="rId68" Type="http://schemas.openxmlformats.org/officeDocument/2006/relationships/slideLayout" Target="../slideLayouts/slideLayout160.xml"/><Relationship Id="rId84" Type="http://schemas.openxmlformats.org/officeDocument/2006/relationships/slideLayout" Target="../slideLayouts/slideLayout176.xml"/><Relationship Id="rId16" Type="http://schemas.openxmlformats.org/officeDocument/2006/relationships/slideLayout" Target="../slideLayouts/slideLayout108.xml"/><Relationship Id="rId11" Type="http://schemas.openxmlformats.org/officeDocument/2006/relationships/slideLayout" Target="../slideLayouts/slideLayout103.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53" Type="http://schemas.openxmlformats.org/officeDocument/2006/relationships/slideLayout" Target="../slideLayouts/slideLayout145.xml"/><Relationship Id="rId58" Type="http://schemas.openxmlformats.org/officeDocument/2006/relationships/slideLayout" Target="../slideLayouts/slideLayout150.xml"/><Relationship Id="rId74" Type="http://schemas.openxmlformats.org/officeDocument/2006/relationships/slideLayout" Target="../slideLayouts/slideLayout166.xml"/><Relationship Id="rId79" Type="http://schemas.openxmlformats.org/officeDocument/2006/relationships/slideLayout" Target="../slideLayouts/slideLayout171.xml"/><Relationship Id="rId5" Type="http://schemas.openxmlformats.org/officeDocument/2006/relationships/slideLayout" Target="../slideLayouts/slideLayout97.xml"/><Relationship Id="rId19" Type="http://schemas.openxmlformats.org/officeDocument/2006/relationships/slideLayout" Target="../slideLayouts/slideLayout11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slideLayout" Target="../slideLayouts/slideLayout148.xml"/><Relationship Id="rId64" Type="http://schemas.openxmlformats.org/officeDocument/2006/relationships/slideLayout" Target="../slideLayouts/slideLayout156.xml"/><Relationship Id="rId69" Type="http://schemas.openxmlformats.org/officeDocument/2006/relationships/slideLayout" Target="../slideLayouts/slideLayout161.xml"/><Relationship Id="rId77" Type="http://schemas.openxmlformats.org/officeDocument/2006/relationships/slideLayout" Target="../slideLayouts/slideLayout169.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72" Type="http://schemas.openxmlformats.org/officeDocument/2006/relationships/slideLayout" Target="../slideLayouts/slideLayout164.xml"/><Relationship Id="rId80" Type="http://schemas.openxmlformats.org/officeDocument/2006/relationships/slideLayout" Target="../slideLayouts/slideLayout172.xml"/><Relationship Id="rId85" Type="http://schemas.openxmlformats.org/officeDocument/2006/relationships/theme" Target="../theme/theme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59" Type="http://schemas.openxmlformats.org/officeDocument/2006/relationships/slideLayout" Target="../slideLayouts/slideLayout151.xml"/><Relationship Id="rId67" Type="http://schemas.openxmlformats.org/officeDocument/2006/relationships/slideLayout" Target="../slideLayouts/slideLayout159.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62" Type="http://schemas.openxmlformats.org/officeDocument/2006/relationships/slideLayout" Target="../slideLayouts/slideLayout154.xml"/><Relationship Id="rId70" Type="http://schemas.openxmlformats.org/officeDocument/2006/relationships/slideLayout" Target="../slideLayouts/slideLayout162.xml"/><Relationship Id="rId75" Type="http://schemas.openxmlformats.org/officeDocument/2006/relationships/slideLayout" Target="../slideLayouts/slideLayout167.xml"/><Relationship Id="rId83" Type="http://schemas.openxmlformats.org/officeDocument/2006/relationships/slideLayout" Target="../slideLayouts/slideLayout17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slideLayout" Target="../slideLayouts/slideLayout149.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 Id="rId60" Type="http://schemas.openxmlformats.org/officeDocument/2006/relationships/slideLayout" Target="../slideLayouts/slideLayout152.xml"/><Relationship Id="rId65" Type="http://schemas.openxmlformats.org/officeDocument/2006/relationships/slideLayout" Target="../slideLayouts/slideLayout157.xml"/><Relationship Id="rId73" Type="http://schemas.openxmlformats.org/officeDocument/2006/relationships/slideLayout" Target="../slideLayouts/slideLayout165.xml"/><Relationship Id="rId78" Type="http://schemas.openxmlformats.org/officeDocument/2006/relationships/slideLayout" Target="../slideLayouts/slideLayout170.xml"/><Relationship Id="rId81" Type="http://schemas.openxmlformats.org/officeDocument/2006/relationships/slideLayout" Target="../slideLayouts/slideLayout173.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9" Type="http://schemas.openxmlformats.org/officeDocument/2006/relationships/slideLayout" Target="../slideLayouts/slideLayout131.xml"/><Relationship Id="rId34" Type="http://schemas.openxmlformats.org/officeDocument/2006/relationships/slideLayout" Target="../slideLayouts/slideLayout126.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6" Type="http://schemas.openxmlformats.org/officeDocument/2006/relationships/slideLayout" Target="../slideLayouts/slideLayout168.xml"/><Relationship Id="rId7" Type="http://schemas.openxmlformats.org/officeDocument/2006/relationships/slideLayout" Target="../slideLayouts/slideLayout99.xml"/><Relationship Id="rId71" Type="http://schemas.openxmlformats.org/officeDocument/2006/relationships/slideLayout" Target="../slideLayouts/slideLayout163.xml"/><Relationship Id="rId2" Type="http://schemas.openxmlformats.org/officeDocument/2006/relationships/slideLayout" Target="../slideLayouts/slideLayout94.xml"/><Relationship Id="rId29" Type="http://schemas.openxmlformats.org/officeDocument/2006/relationships/slideLayout" Target="../slideLayouts/slideLayout121.xml"/><Relationship Id="rId24" Type="http://schemas.openxmlformats.org/officeDocument/2006/relationships/slideLayout" Target="../slideLayouts/slideLayout116.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66" Type="http://schemas.openxmlformats.org/officeDocument/2006/relationships/slideLayout" Target="../slideLayouts/slideLayout158.xml"/><Relationship Id="rId61" Type="http://schemas.openxmlformats.org/officeDocument/2006/relationships/slideLayout" Target="../slideLayouts/slideLayout153.xml"/><Relationship Id="rId82" Type="http://schemas.openxmlformats.org/officeDocument/2006/relationships/slideLayout" Target="../slideLayouts/slideLayout1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9" Type="http://schemas.openxmlformats.org/officeDocument/2006/relationships/slideLayout" Target="../slideLayouts/slideLayout215.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42" Type="http://schemas.openxmlformats.org/officeDocument/2006/relationships/slideLayout" Target="../slideLayouts/slideLayout218.xml"/><Relationship Id="rId47" Type="http://schemas.openxmlformats.org/officeDocument/2006/relationships/slideLayout" Target="../slideLayouts/slideLayout223.xml"/><Relationship Id="rId50" Type="http://schemas.openxmlformats.org/officeDocument/2006/relationships/slideLayout" Target="../slideLayouts/slideLayout226.xml"/><Relationship Id="rId55" Type="http://schemas.openxmlformats.org/officeDocument/2006/relationships/slideLayout" Target="../slideLayouts/slideLayout231.xml"/><Relationship Id="rId7" Type="http://schemas.openxmlformats.org/officeDocument/2006/relationships/slideLayout" Target="../slideLayouts/slideLayout183.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9" Type="http://schemas.openxmlformats.org/officeDocument/2006/relationships/slideLayout" Target="../slideLayouts/slideLayout205.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slideLayout" Target="../slideLayouts/slideLayout216.xml"/><Relationship Id="rId45" Type="http://schemas.openxmlformats.org/officeDocument/2006/relationships/slideLayout" Target="../slideLayouts/slideLayout221.xml"/><Relationship Id="rId53" Type="http://schemas.openxmlformats.org/officeDocument/2006/relationships/slideLayout" Target="../slideLayouts/slideLayout229.xml"/><Relationship Id="rId58" Type="http://schemas.openxmlformats.org/officeDocument/2006/relationships/slideLayout" Target="../slideLayouts/slideLayout234.xml"/><Relationship Id="rId5" Type="http://schemas.openxmlformats.org/officeDocument/2006/relationships/slideLayout" Target="../slideLayouts/slideLayout181.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43" Type="http://schemas.openxmlformats.org/officeDocument/2006/relationships/slideLayout" Target="../slideLayouts/slideLayout219.xml"/><Relationship Id="rId48" Type="http://schemas.openxmlformats.org/officeDocument/2006/relationships/slideLayout" Target="../slideLayouts/slideLayout224.xml"/><Relationship Id="rId56" Type="http://schemas.openxmlformats.org/officeDocument/2006/relationships/slideLayout" Target="../slideLayouts/slideLayout232.xml"/><Relationship Id="rId8" Type="http://schemas.openxmlformats.org/officeDocument/2006/relationships/slideLayout" Target="../slideLayouts/slideLayout184.xml"/><Relationship Id="rId51" Type="http://schemas.openxmlformats.org/officeDocument/2006/relationships/slideLayout" Target="../slideLayouts/slideLayout227.xml"/><Relationship Id="rId3" Type="http://schemas.openxmlformats.org/officeDocument/2006/relationships/slideLayout" Target="../slideLayouts/slideLayout179.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 Id="rId46" Type="http://schemas.openxmlformats.org/officeDocument/2006/relationships/slideLayout" Target="../slideLayouts/slideLayout222.xml"/><Relationship Id="rId59" Type="http://schemas.openxmlformats.org/officeDocument/2006/relationships/slideLayout" Target="../slideLayouts/slideLayout235.xml"/><Relationship Id="rId20" Type="http://schemas.openxmlformats.org/officeDocument/2006/relationships/slideLayout" Target="../slideLayouts/slideLayout196.xml"/><Relationship Id="rId41" Type="http://schemas.openxmlformats.org/officeDocument/2006/relationships/slideLayout" Target="../slideLayouts/slideLayout217.xml"/><Relationship Id="rId54" Type="http://schemas.openxmlformats.org/officeDocument/2006/relationships/slideLayout" Target="../slideLayouts/slideLayout230.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49" Type="http://schemas.openxmlformats.org/officeDocument/2006/relationships/slideLayout" Target="../slideLayouts/slideLayout225.xml"/><Relationship Id="rId57" Type="http://schemas.openxmlformats.org/officeDocument/2006/relationships/slideLayout" Target="../slideLayouts/slideLayout233.xml"/><Relationship Id="rId10" Type="http://schemas.openxmlformats.org/officeDocument/2006/relationships/slideLayout" Target="../slideLayouts/slideLayout186.xml"/><Relationship Id="rId31" Type="http://schemas.openxmlformats.org/officeDocument/2006/relationships/slideLayout" Target="../slideLayouts/slideLayout207.xml"/><Relationship Id="rId44" Type="http://schemas.openxmlformats.org/officeDocument/2006/relationships/slideLayout" Target="../slideLayouts/slideLayout220.xml"/><Relationship Id="rId52" Type="http://schemas.openxmlformats.org/officeDocument/2006/relationships/slideLayout" Target="../slideLayouts/slideLayout228.xml"/><Relationship Id="rId6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3" Type="http://schemas.openxmlformats.org/officeDocument/2006/relationships/slideLayout" Target="../slideLayouts/slideLayout238.xml"/><Relationship Id="rId21" Type="http://schemas.openxmlformats.org/officeDocument/2006/relationships/theme" Target="../theme/theme5.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0" r:id="rId1"/>
    <p:sldLayoutId id="2147484884" r:id="rId2"/>
    <p:sldLayoutId id="2147484845" r:id="rId3"/>
    <p:sldLayoutId id="2147485059" r:id="rId4"/>
    <p:sldLayoutId id="2147484870" r:id="rId5"/>
    <p:sldLayoutId id="2147484872" r:id="rId6"/>
    <p:sldLayoutId id="2147484867" r:id="rId7"/>
    <p:sldLayoutId id="2147484839" r:id="rId8"/>
    <p:sldLayoutId id="2147484742" r:id="rId9"/>
    <p:sldLayoutId id="2147484910" r:id="rId10"/>
    <p:sldLayoutId id="2147484817" r:id="rId11"/>
    <p:sldLayoutId id="2147484741" r:id="rId12"/>
    <p:sldLayoutId id="2147485058" r:id="rId13"/>
    <p:sldLayoutId id="2147484807" r:id="rId14"/>
    <p:sldLayoutId id="2147484753" r:id="rId15"/>
    <p:sldLayoutId id="2147484808" r:id="rId16"/>
    <p:sldLayoutId id="2147484912" r:id="rId17"/>
    <p:sldLayoutId id="2147484914" r:id="rId18"/>
    <p:sldLayoutId id="2147484915" r:id="rId19"/>
    <p:sldLayoutId id="2147484873" r:id="rId20"/>
    <p:sldLayoutId id="2147484886" r:id="rId21"/>
    <p:sldLayoutId id="2147484885" r:id="rId22"/>
    <p:sldLayoutId id="2147484874" r:id="rId23"/>
    <p:sldLayoutId id="2147484745" r:id="rId24"/>
    <p:sldLayoutId id="2147484743" r:id="rId25"/>
    <p:sldLayoutId id="2147484749" r:id="rId26"/>
    <p:sldLayoutId id="2147484875" r:id="rId27"/>
    <p:sldLayoutId id="2147484840" r:id="rId28"/>
    <p:sldLayoutId id="2147484887" r:id="rId29"/>
    <p:sldLayoutId id="2147484909" r:id="rId30"/>
    <p:sldLayoutId id="2147484907" r:id="rId31"/>
    <p:sldLayoutId id="2147484911" r:id="rId32"/>
    <p:sldLayoutId id="2147484899" r:id="rId33"/>
    <p:sldLayoutId id="2147484903" r:id="rId34"/>
    <p:sldLayoutId id="2147484905" r:id="rId35"/>
    <p:sldLayoutId id="2147484900" r:id="rId36"/>
    <p:sldLayoutId id="2147484906" r:id="rId37"/>
    <p:sldLayoutId id="2147484821" r:id="rId38"/>
    <p:sldLayoutId id="2147484728" r:id="rId39"/>
    <p:sldLayoutId id="2147484859" r:id="rId40"/>
    <p:sldLayoutId id="2147485060" r:id="rId41"/>
    <p:sldLayoutId id="2147485061" r:id="rId42"/>
    <p:sldLayoutId id="2147485122" r:id="rId43"/>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A5A5A5"/>
          </p15:clr>
        </p15:guide>
        <p15:guide id="2" pos="7680" userDrawn="1">
          <p15:clr>
            <a:srgbClr val="A5A5A5"/>
          </p15:clr>
        </p15:guide>
        <p15:guide id="3" pos="186" userDrawn="1">
          <p15:clr>
            <a:srgbClr val="A5A5A5"/>
          </p15:clr>
        </p15:guide>
        <p15:guide id="26" pos="7496" userDrawn="1">
          <p15:clr>
            <a:srgbClr val="A5A5A5"/>
          </p15:clr>
        </p15:guide>
        <p15:guide id="27" orient="horz" userDrawn="1">
          <p15:clr>
            <a:srgbClr val="A5A5A5"/>
          </p15:clr>
        </p15:guide>
        <p15:guide id="28" orient="horz" pos="4320" userDrawn="1">
          <p15:clr>
            <a:srgbClr val="A5A5A5"/>
          </p15:clr>
        </p15:guide>
        <p15:guide id="29" orient="horz" pos="184" userDrawn="1">
          <p15:clr>
            <a:srgbClr val="A5A5A5"/>
          </p15:clr>
        </p15:guide>
        <p15:guide id="40" orient="horz" pos="4134" userDrawn="1">
          <p15:clr>
            <a:srgbClr val="A5A5A5"/>
          </p15:clr>
        </p15:guide>
        <p15:guide id="42" pos="365" userDrawn="1">
          <p15:clr>
            <a:srgbClr val="C35EA4"/>
          </p15:clr>
        </p15:guide>
        <p15:guide id="43" orient="horz" pos="367" userDrawn="1">
          <p15:clr>
            <a:srgbClr val="C35EA4"/>
          </p15:clr>
        </p15:guide>
        <p15:guide id="44" orient="horz" pos="3953" userDrawn="1">
          <p15:clr>
            <a:srgbClr val="C35EA4"/>
          </p15:clr>
        </p15:guide>
        <p15:guide id="45" pos="7307"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a:solidFill>
                  <a:schemeClr val="tx1"/>
                </a:solidFill>
                <a:latin typeface="+mn-lt"/>
                <a:ea typeface="+mn-ea"/>
                <a:cs typeface="+mn-cs"/>
              </a:defRPr>
            </a:lvl1pPr>
            <a:lvl5pPr>
              <a:defRPr lang="en-US" sz="750" kern="100" cap="all" spc="0" baseline="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9419682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69" r:id="rId46"/>
    <p:sldLayoutId id="2147484970" r:id="rId47"/>
    <p:sldLayoutId id="2147484971" r:id="rId48"/>
    <p:sldLayoutId id="2147484972" r:id="rId49"/>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Click to edit Master text styles</a:t>
            </a:r>
          </a:p>
          <a:p>
            <a:pPr marL="228600" marR="0" lvl="1"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Second level</a:t>
            </a:r>
          </a:p>
          <a:p>
            <a:pPr marL="228600" marR="0" lvl="2"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Third level</a:t>
            </a:r>
          </a:p>
          <a:p>
            <a:pPr marL="228600" marR="0" lvl="3"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Fourth level</a:t>
            </a:r>
          </a:p>
          <a:p>
            <a:pPr marL="228600" marR="0" lvl="4"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pPr>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4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5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5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4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8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6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46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5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3516608941"/>
      </p:ext>
    </p:extLst>
  </p:cSld>
  <p:clrMap bg1="lt1" tx1="dk1" bg2="lt2" tx2="dk2" accent1="accent1" accent2="accent2" accent3="accent3" accent4="accent4" accent5="accent5" accent6="accent6" hlink="hlink" folHlink="folHlink"/>
  <p:sldLayoutIdLst>
    <p:sldLayoutId id="2147484974" r:id="rId1"/>
    <p:sldLayoutId id="2147484975" r:id="rId2"/>
    <p:sldLayoutId id="2147484976" r:id="rId3"/>
    <p:sldLayoutId id="2147484977" r:id="rId4"/>
    <p:sldLayoutId id="2147484978" r:id="rId5"/>
    <p:sldLayoutId id="2147484979" r:id="rId6"/>
    <p:sldLayoutId id="2147484980" r:id="rId7"/>
    <p:sldLayoutId id="2147484981" r:id="rId8"/>
    <p:sldLayoutId id="2147484982" r:id="rId9"/>
    <p:sldLayoutId id="2147484983" r:id="rId10"/>
    <p:sldLayoutId id="2147484984" r:id="rId11"/>
    <p:sldLayoutId id="2147484985" r:id="rId12"/>
    <p:sldLayoutId id="2147484986" r:id="rId13"/>
    <p:sldLayoutId id="2147484987" r:id="rId14"/>
    <p:sldLayoutId id="2147484988" r:id="rId15"/>
    <p:sldLayoutId id="2147484989" r:id="rId16"/>
    <p:sldLayoutId id="2147484990" r:id="rId17"/>
    <p:sldLayoutId id="2147484991" r:id="rId18"/>
    <p:sldLayoutId id="2147484992" r:id="rId19"/>
    <p:sldLayoutId id="2147484993" r:id="rId20"/>
    <p:sldLayoutId id="2147484994" r:id="rId21"/>
    <p:sldLayoutId id="2147484995" r:id="rId22"/>
    <p:sldLayoutId id="2147484996" r:id="rId23"/>
    <p:sldLayoutId id="2147484997" r:id="rId24"/>
    <p:sldLayoutId id="2147484998" r:id="rId25"/>
    <p:sldLayoutId id="2147484999" r:id="rId26"/>
    <p:sldLayoutId id="2147485000" r:id="rId27"/>
    <p:sldLayoutId id="2147485002" r:id="rId28"/>
    <p:sldLayoutId id="2147485001" r:id="rId29"/>
    <p:sldLayoutId id="2147485003" r:id="rId30"/>
    <p:sldLayoutId id="2147485004" r:id="rId31"/>
    <p:sldLayoutId id="2147485005" r:id="rId32"/>
    <p:sldLayoutId id="2147485006" r:id="rId33"/>
    <p:sldLayoutId id="2147485007" r:id="rId34"/>
    <p:sldLayoutId id="2147485008" r:id="rId35"/>
    <p:sldLayoutId id="2147485009" r:id="rId36"/>
    <p:sldLayoutId id="2147485010" r:id="rId37"/>
    <p:sldLayoutId id="2147485012" r:id="rId38"/>
    <p:sldLayoutId id="2147485011" r:id="rId39"/>
    <p:sldLayoutId id="2147485013" r:id="rId40"/>
    <p:sldLayoutId id="2147485014" r:id="rId41"/>
    <p:sldLayoutId id="2147485015" r:id="rId42"/>
    <p:sldLayoutId id="2147485016" r:id="rId43"/>
    <p:sldLayoutId id="2147485017" r:id="rId44"/>
    <p:sldLayoutId id="2147485018" r:id="rId45"/>
    <p:sldLayoutId id="2147485019" r:id="rId46"/>
    <p:sldLayoutId id="2147485020" r:id="rId47"/>
    <p:sldLayoutId id="2147485021" r:id="rId48"/>
    <p:sldLayoutId id="2147485022" r:id="rId49"/>
    <p:sldLayoutId id="2147485023" r:id="rId50"/>
    <p:sldLayoutId id="2147485024" r:id="rId51"/>
    <p:sldLayoutId id="2147485025" r:id="rId52"/>
    <p:sldLayoutId id="2147485026" r:id="rId53"/>
    <p:sldLayoutId id="2147485027" r:id="rId54"/>
    <p:sldLayoutId id="2147485028" r:id="rId55"/>
    <p:sldLayoutId id="2147485029" r:id="rId56"/>
    <p:sldLayoutId id="2147485030" r:id="rId57"/>
    <p:sldLayoutId id="2147485031" r:id="rId58"/>
    <p:sldLayoutId id="2147485032" r:id="rId59"/>
    <p:sldLayoutId id="2147485034" r:id="rId60"/>
    <p:sldLayoutId id="2147485033" r:id="rId61"/>
    <p:sldLayoutId id="2147485035" r:id="rId62"/>
    <p:sldLayoutId id="2147485036" r:id="rId63"/>
    <p:sldLayoutId id="2147485037" r:id="rId64"/>
    <p:sldLayoutId id="2147485038" r:id="rId65"/>
    <p:sldLayoutId id="2147485039" r:id="rId66"/>
    <p:sldLayoutId id="2147485040" r:id="rId67"/>
    <p:sldLayoutId id="2147485041" r:id="rId68"/>
    <p:sldLayoutId id="2147485042" r:id="rId69"/>
    <p:sldLayoutId id="2147485043" r:id="rId70"/>
    <p:sldLayoutId id="2147485044" r:id="rId71"/>
    <p:sldLayoutId id="2147485045" r:id="rId72"/>
    <p:sldLayoutId id="2147485046" r:id="rId73"/>
    <p:sldLayoutId id="2147485047" r:id="rId74"/>
    <p:sldLayoutId id="2147485048" r:id="rId75"/>
    <p:sldLayoutId id="2147485049" r:id="rId76"/>
    <p:sldLayoutId id="2147485050" r:id="rId77"/>
    <p:sldLayoutId id="2147485051" r:id="rId78"/>
    <p:sldLayoutId id="2147485052" r:id="rId79"/>
    <p:sldLayoutId id="2147485053" r:id="rId80"/>
    <p:sldLayoutId id="2147485054" r:id="rId81"/>
    <p:sldLayoutId id="2147485055" r:id="rId82"/>
    <p:sldLayoutId id="2147485056" r:id="rId83"/>
    <p:sldLayoutId id="2147485057" r:id="rId84"/>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p:nvGrpSpPr>
        <p:grpSpPr>
          <a:xfrm rot="5400000">
            <a:off x="10666449"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p:nvGrpSpPr>
          <p:grpSpPr>
            <a:xfrm>
              <a:off x="4161941" y="4724853"/>
              <a:ext cx="208390" cy="208938"/>
              <a:chOff x="4150022" y="4707931"/>
              <a:chExt cx="208390" cy="208938"/>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p:nvSpPr>
            <p:spPr bwMode="auto">
              <a:xfrm>
                <a:off x="4148407" y="470791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B3BB"/>
                    </a:solidFill>
                    <a:effectLst/>
                    <a:latin typeface="Segoe UI Black"/>
                    <a:ea typeface="Segoe UI Black"/>
                    <a:cs typeface="Segoe UI Black"/>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p:nvSpPr>
            <p:spPr bwMode="auto">
              <a:xfrm>
                <a:off x="4251595" y="470791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p:nvSpPr>
            <p:spPr bwMode="auto">
              <a:xfrm>
                <a:off x="4150023" y="4839916"/>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p:nvGrpSpPr>
          <p:grpSpPr>
            <a:xfrm>
              <a:off x="4161941" y="4235797"/>
              <a:ext cx="209994" cy="207246"/>
              <a:chOff x="4150022" y="4220567"/>
              <a:chExt cx="209994" cy="207246"/>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p:nvSpPr>
            <p:spPr bwMode="auto">
              <a:xfrm>
                <a:off x="4148407" y="4220547"/>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262F"/>
                    </a:solidFill>
                    <a:effectLst/>
                    <a:latin typeface="Segoe UI Black"/>
                    <a:ea typeface="Segoe UI Black"/>
                    <a:cs typeface="Segoe UI Black"/>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p:nvSpPr>
            <p:spPr bwMode="auto">
              <a:xfrm>
                <a:off x="4251594" y="4220551"/>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p:nvSpPr>
            <p:spPr bwMode="auto">
              <a:xfrm>
                <a:off x="4150021" y="4350861"/>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p:nvSpPr>
          <p:spPr bwMode="auto">
            <a:xfrm>
              <a:off x="4161941"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p:nvGrpSpPr>
          <p:grpSpPr>
            <a:xfrm>
              <a:off x="3020515" y="4479479"/>
              <a:ext cx="209994" cy="208939"/>
              <a:chOff x="3003847" y="4465941"/>
              <a:chExt cx="209994" cy="208939"/>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p:nvSpPr>
            <p:spPr bwMode="auto">
              <a:xfrm>
                <a:off x="3002234"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p:nvSpPr>
            <p:spPr bwMode="auto">
              <a:xfrm>
                <a:off x="3107009"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p:nvGrpSpPr>
          <p:grpSpPr>
            <a:xfrm>
              <a:off x="3020515" y="4724853"/>
              <a:ext cx="221214" cy="208938"/>
              <a:chOff x="3003847" y="4707931"/>
              <a:chExt cx="221214" cy="208938"/>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p:nvSpPr>
            <p:spPr bwMode="auto">
              <a:xfrm>
                <a:off x="3002232" y="470791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A38B"/>
                    </a:solidFill>
                    <a:effectLst/>
                    <a:latin typeface="Segoe UI Black"/>
                    <a:ea typeface="Segoe UI Black"/>
                    <a:cs typeface="Segoe UI Black"/>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p:nvSpPr>
            <p:spPr bwMode="auto">
              <a:xfrm>
                <a:off x="3107007" y="470791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p:nvSpPr>
            <p:spPr bwMode="auto">
              <a:xfrm>
                <a:off x="3003847" y="4839916"/>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p:nvGrpSpPr>
          <p:grpSpPr>
            <a:xfrm>
              <a:off x="3020515" y="4235797"/>
              <a:ext cx="213200" cy="207246"/>
              <a:chOff x="3003847" y="4220567"/>
              <a:chExt cx="213200" cy="207246"/>
            </a:xfrm>
          </p:grpSpPr>
          <p:grpSp>
            <p:nvGrpSpPr>
              <p:cNvPr id="132" name="Group 131">
                <a:extLst>
                  <a:ext uri="{FF2B5EF4-FFF2-40B4-BE49-F238E27FC236}">
                    <a16:creationId xmlns:a16="http://schemas.microsoft.com/office/drawing/2014/main" id="{D674A0B8-6B78-ECA6-EC9D-4CE7A3185FEF}"/>
                  </a:ext>
                </a:extLst>
              </p:cNvPr>
              <p:cNvGrpSpPr/>
              <p:nvPr/>
            </p:nvGrpSpPr>
            <p:grpSpPr>
              <a:xfrm>
                <a:off x="3003847" y="4220567"/>
                <a:ext cx="200955" cy="153888"/>
                <a:chOff x="3003847" y="4220567"/>
                <a:chExt cx="200955" cy="153888"/>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p:nvSpPr>
              <p:spPr bwMode="auto">
                <a:xfrm>
                  <a:off x="3002232" y="4220551"/>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3391D"/>
                      </a:solidFill>
                      <a:effectLst/>
                      <a:latin typeface="Segoe UI Black"/>
                      <a:ea typeface="Segoe UI Black"/>
                      <a:cs typeface="Segoe UI Black"/>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p:nvSpPr>
              <p:spPr bwMode="auto">
                <a:xfrm>
                  <a:off x="3107007" y="4220549"/>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p:nvSpPr>
            <p:spPr bwMode="auto">
              <a:xfrm>
                <a:off x="3003848" y="4350861"/>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Semibold"/>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p:nvGrpSpPr>
          <p:grpSpPr>
            <a:xfrm>
              <a:off x="6455085" y="4479479"/>
              <a:ext cx="221214" cy="208939"/>
              <a:chOff x="6440784" y="4467633"/>
              <a:chExt cx="221214" cy="208939"/>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p:nvSpPr>
            <p:spPr bwMode="auto">
              <a:xfrm>
                <a:off x="6439170" y="4467617"/>
                <a:ext cx="89789" cy="1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p:nvSpPr>
            <p:spPr bwMode="auto">
              <a:xfrm>
                <a:off x="6543946" y="4467615"/>
                <a:ext cx="89789" cy="1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900" b="1" i="0" strike="noStrike" cap="none" baseline="0">
                    <a:solidFill>
                      <a:srgbClr val="000000"/>
                    </a:solidFill>
                    <a:effectLst/>
                    <a:latin typeface="Segoe UI Black"/>
                    <a:ea typeface="Segoe UI Black"/>
                    <a:cs typeface="Segoe UI Semibold"/>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p:nvSpPr>
            <p:spPr bwMode="auto">
              <a:xfrm>
                <a:off x="6440783"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p:nvGrpSpPr>
          <p:grpSpPr>
            <a:xfrm>
              <a:off x="6455085" y="4724853"/>
              <a:ext cx="214802" cy="208939"/>
              <a:chOff x="6440784" y="4709623"/>
              <a:chExt cx="214802" cy="208939"/>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p:nvSpPr>
            <p:spPr bwMode="auto">
              <a:xfrm>
                <a:off x="6439170" y="470960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8DC8E8"/>
                    </a:solidFill>
                    <a:effectLst/>
                    <a:latin typeface="Segoe UI Black"/>
                    <a:ea typeface="Segoe UI Black"/>
                    <a:cs typeface="Segoe UI Black"/>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p:nvSpPr>
            <p:spPr bwMode="auto">
              <a:xfrm>
                <a:off x="6543946" y="470960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p:nvSpPr>
            <p:spPr bwMode="auto">
              <a:xfrm>
                <a:off x="6440784" y="4841610"/>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p:nvGrpSpPr>
          <p:grpSpPr>
            <a:xfrm>
              <a:off x="6455085" y="4235797"/>
              <a:ext cx="222818" cy="207246"/>
              <a:chOff x="6440784" y="4222259"/>
              <a:chExt cx="222818" cy="207246"/>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p:nvSpPr>
            <p:spPr bwMode="auto">
              <a:xfrm>
                <a:off x="6439169" y="4222242"/>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2A446F"/>
                    </a:solidFill>
                    <a:effectLst/>
                    <a:latin typeface="Segoe UI Black"/>
                    <a:ea typeface="Segoe UI Black"/>
                    <a:cs typeface="Segoe UI Black"/>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p:nvSpPr>
            <p:spPr bwMode="auto">
              <a:xfrm>
                <a:off x="6543944" y="4222242"/>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p:nvSpPr>
            <p:spPr bwMode="auto">
              <a:xfrm>
                <a:off x="6440784" y="4352551"/>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p:nvGrpSpPr>
          <p:grpSpPr>
            <a:xfrm>
              <a:off x="5313659" y="4005084"/>
              <a:ext cx="498534" cy="192016"/>
              <a:chOff x="5300959" y="3988730"/>
              <a:chExt cx="498534" cy="192016"/>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p:nvSpPr>
            <p:spPr bwMode="auto">
              <a:xfrm>
                <a:off x="5300959" y="3988717"/>
                <a:ext cx="604472"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FFFFFF"/>
                    </a:solidFill>
                    <a:effectLst/>
                    <a:latin typeface="Segoe UI"/>
                    <a:ea typeface="Segoe UI"/>
                    <a:cs typeface="Segoe UI"/>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p:nvSpPr>
            <p:spPr bwMode="auto">
              <a:xfrm>
                <a:off x="5300959" y="4103794"/>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p:nvGrpSpPr>
          <p:grpSpPr>
            <a:xfrm>
              <a:off x="5313659" y="4724853"/>
              <a:ext cx="211596" cy="207246"/>
              <a:chOff x="5294609" y="4714700"/>
              <a:chExt cx="211596" cy="207246"/>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p:nvSpPr>
            <p:spPr bwMode="auto">
              <a:xfrm>
                <a:off x="5292996" y="471468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CD9BCF"/>
                    </a:solidFill>
                    <a:effectLst/>
                    <a:latin typeface="Segoe UI Black"/>
                    <a:ea typeface="Segoe UI Black"/>
                    <a:cs typeface="Segoe UI Black"/>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p:nvSpPr>
            <p:spPr bwMode="auto">
              <a:xfrm>
                <a:off x="5397771" y="471468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p:nvSpPr>
            <p:spPr bwMode="auto">
              <a:xfrm>
                <a:off x="5294609" y="4844993"/>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p:nvGrpSpPr>
          <p:grpSpPr>
            <a:xfrm>
              <a:off x="5313659" y="4235797"/>
              <a:ext cx="229230" cy="208939"/>
              <a:chOff x="5294609" y="4225643"/>
              <a:chExt cx="229230" cy="208939"/>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p:nvSpPr>
            <p:spPr bwMode="auto">
              <a:xfrm>
                <a:off x="5292994" y="42256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702573"/>
                    </a:solidFill>
                    <a:effectLst/>
                    <a:latin typeface="Segoe UI Black"/>
                    <a:ea typeface="Segoe UI Black"/>
                    <a:cs typeface="Segoe UI Black"/>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p:nvSpPr>
            <p:spPr bwMode="auto">
              <a:xfrm>
                <a:off x="5397769" y="42256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p:nvSpPr>
            <p:spPr bwMode="auto">
              <a:xfrm>
                <a:off x="5294611" y="4357631"/>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p:nvGrpSpPr>
          <p:grpSpPr>
            <a:xfrm>
              <a:off x="3018929" y="4005084"/>
              <a:ext cx="615553" cy="190324"/>
              <a:chOff x="3002259" y="3980269"/>
              <a:chExt cx="615553" cy="190324"/>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p:nvSpPr>
            <p:spPr bwMode="auto">
              <a:xfrm>
                <a:off x="3002261" y="3980257"/>
                <a:ext cx="742363"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800" b="1" i="0" strike="noStrike" cap="none" baseline="0">
                    <a:solidFill>
                      <a:srgbClr val="1A1A1A"/>
                    </a:solidFill>
                    <a:effectLst/>
                    <a:latin typeface="Segoe UI"/>
                    <a:ea typeface="Segoe UI"/>
                    <a:cs typeface="Segoe UI"/>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p:nvSpPr>
            <p:spPr bwMode="auto">
              <a:xfrm>
                <a:off x="3002258" y="4093641"/>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p:nvGrpSpPr>
          <p:grpSpPr>
            <a:xfrm>
              <a:off x="4161941" y="4479479"/>
              <a:ext cx="213200" cy="208939"/>
              <a:chOff x="4150022" y="4465941"/>
              <a:chExt cx="213200" cy="208939"/>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p:nvSpPr>
            <p:spPr bwMode="auto">
              <a:xfrm>
                <a:off x="4148408"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p:nvSpPr>
            <p:spPr bwMode="auto">
              <a:xfrm>
                <a:off x="4251596" y="4469309"/>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p:nvGrpSpPr>
          <p:grpSpPr>
            <a:xfrm>
              <a:off x="5313659" y="4479479"/>
              <a:ext cx="222818" cy="212323"/>
              <a:chOff x="5294609" y="4467633"/>
              <a:chExt cx="222818" cy="212323"/>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p:nvSpPr>
            <p:spPr bwMode="auto">
              <a:xfrm>
                <a:off x="5292995" y="4467617"/>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p:nvSpPr>
            <p:spPr bwMode="auto">
              <a:xfrm>
                <a:off x="5397770" y="446761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3" name="GRID" hidden="1">
            <a:extLst>
              <a:ext uri="{FF2B5EF4-FFF2-40B4-BE49-F238E27FC236}">
                <a16:creationId xmlns:a16="http://schemas.microsoft.com/office/drawing/2014/main" id="{970DFA0D-49C2-23BC-2037-D58068874E0D}"/>
              </a:ext>
            </a:extLst>
          </p:cNvPr>
          <p:cNvGrpSpPr/>
          <p:nvPr userDrawn="1"/>
        </p:nvGrpSpPr>
        <p:grpSpPr>
          <a:xfrm>
            <a:off x="0" y="0"/>
            <a:ext cx="12192000" cy="6858000"/>
            <a:chOff x="0" y="0"/>
            <a:chExt cx="12192000" cy="6858000"/>
          </a:xfrm>
        </p:grpSpPr>
        <p:cxnSp>
          <p:nvCxnSpPr>
            <p:cNvPr id="5" name="Straight Connector 4">
              <a:extLst>
                <a:ext uri="{FF2B5EF4-FFF2-40B4-BE49-F238E27FC236}">
                  <a16:creationId xmlns:a16="http://schemas.microsoft.com/office/drawing/2014/main" id="{87A1EE4E-C32A-8E30-D1E9-1833C536A5F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CCE22F6-3B26-EC25-BCB3-88BAE653C56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BB78E68-55F2-BC32-9879-C3E40F4BB4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9629FD1-C230-F9F9-7567-9A7CF17CC93C}"/>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BC9E81B-BA7B-F93F-EDF6-42DF612CA9B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8ACB7CB-465C-7F81-7881-9C6F3CAA13A9}"/>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A1C7C82-ED63-23D4-F7E2-52CE3B61493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5D29C8-6856-220A-8868-845A31AA0278}"/>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A42FCBB-77E0-C80C-80D3-7DC53210977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533227C-9FE0-2513-EE09-755E809C8A49}"/>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F7CC89E-D527-3F19-26D1-D6136FB9190D}"/>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19E5B4C-C494-852B-55BB-3DEE5F559153}"/>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59C5816-6749-53F7-12C9-9E483364AD39}"/>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85CBC9-78F9-AD91-9985-CA65B8F79C16}"/>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AB97D2A-8A20-054C-409C-4297EC0DF7B9}"/>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8809E92-3277-A21E-9CD6-B13C38AF1DCF}"/>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644739B-47E3-E2E6-45E7-3A7B3A43F2B8}"/>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B7626CF-80E8-9759-F565-781E45498F21}"/>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31A77C0-3715-04CE-4E45-CF32203F0390}"/>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AF1D600-9848-DD31-E6D4-1C99EFBC7D8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6841993-2B49-FA37-598D-E7D6BD05846F}"/>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7701DAA-E6BC-9C37-F4CC-787CF8C30717}"/>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A1A448-010A-7774-C571-636A8DAD9BC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33EFFB8-1E53-312B-D64C-52E12326A2BC}"/>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9CD4D63-00CA-5B55-8F96-A2E0327646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4E69397A-EFE9-5664-C604-8783631659D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F89D67E6-15DD-B0DB-9BB2-80CEC6D80A95}"/>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985991D-A88B-21F6-24D3-5F59BB3F1035}"/>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864E3E-4486-009C-8765-17D12C4D3722}"/>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5573013-BCBF-9159-52D9-070290CD302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2A3A98D-5FFC-86C6-0377-EE41A8B467AB}"/>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363796A-FE3A-6F67-AEEC-EC1EEDD75F25}"/>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DB5F062A-CB96-DAFC-C6A9-81B73D0DCC81}"/>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B467C03-9CC3-8E2C-6216-F781800CC99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4" name=".64 square" hidden="1">
            <a:extLst>
              <a:ext uri="{FF2B5EF4-FFF2-40B4-BE49-F238E27FC236}">
                <a16:creationId xmlns:a16="http://schemas.microsoft.com/office/drawing/2014/main" id="{1F96B108-C11F-A4BA-78CC-E57B355D728A}"/>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5" name=".32 square" hidden="1">
            <a:extLst>
              <a:ext uri="{FF2B5EF4-FFF2-40B4-BE49-F238E27FC236}">
                <a16:creationId xmlns:a16="http://schemas.microsoft.com/office/drawing/2014/main" id="{773AC1A7-AD9F-75D7-F322-025AF00B0C7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66" name="Straight Arrow Connector 165">
            <a:extLst>
              <a:ext uri="{FF2B5EF4-FFF2-40B4-BE49-F238E27FC236}">
                <a16:creationId xmlns:a16="http://schemas.microsoft.com/office/drawing/2014/main" id="{F44D917E-94A9-D23F-E00E-F6E9B6DC20A5}"/>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 Placeholder 4">
            <a:extLst>
              <a:ext uri="{FF2B5EF4-FFF2-40B4-BE49-F238E27FC236}">
                <a16:creationId xmlns:a16="http://schemas.microsoft.com/office/drawing/2014/main" id="{E2732183-F67A-CBC6-42B4-7E02CC15B7C9}"/>
              </a:ext>
            </a:extLst>
          </p:cNvPr>
          <p:cNvSpPr txBox="1"/>
          <p:nvPr userDrawn="1"/>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s-ES" sz="800" b="0" i="0" strike="noStrike" cap="none" baseline="0">
                <a:solidFill>
                  <a:srgbClr val="000000"/>
                </a:solidFill>
                <a:effectLst/>
                <a:latin typeface="Segoe UI Light"/>
                <a:ea typeface="Segoe UI Light"/>
                <a:cs typeface="Segoe UI Light"/>
              </a:rPr>
              <a:t>Deje 1/5 de la parte inferior de cada </a:t>
            </a:r>
          </a:p>
          <a:p>
            <a:r>
              <a:rPr lang="es-ES" sz="800" b="0" i="0" strike="noStrike" cap="none" baseline="0">
                <a:solidFill>
                  <a:srgbClr val="000000"/>
                </a:solidFill>
                <a:effectLst/>
                <a:latin typeface="Segoe UI Light"/>
                <a:ea typeface="Segoe UI Light"/>
                <a:cs typeface="Segoe UI Light"/>
              </a:rPr>
              <a:t>página sin contenido para</a:t>
            </a:r>
          </a:p>
          <a:p>
            <a:r>
              <a:rPr lang="es-ES" sz="800" b="0" i="0" strike="noStrike" cap="none" baseline="0">
                <a:solidFill>
                  <a:srgbClr val="000000"/>
                </a:solidFill>
                <a:effectLst/>
                <a:latin typeface="Segoe UI Light"/>
                <a:ea typeface="Segoe UI Light"/>
                <a:cs typeface="Segoe UI Light"/>
              </a:rPr>
              <a:t>subtítulos ocultos</a:t>
            </a:r>
          </a:p>
        </p:txBody>
      </p:sp>
    </p:spTree>
    <p:extLst>
      <p:ext uri="{BB962C8B-B14F-4D97-AF65-F5344CB8AC3E}">
        <p14:creationId xmlns:p14="http://schemas.microsoft.com/office/powerpoint/2010/main" val="2803813265"/>
      </p:ext>
    </p:extLst>
  </p:cSld>
  <p:clrMap bg1="lt1" tx1="dk1" bg2="lt2" tx2="dk2" accent1="accent1" accent2="accent2" accent3="accent3" accent4="accent4" accent5="accent5" accent6="accent6" hlink="hlink" folHlink="folHlink"/>
  <p:sldLayoutIdLst>
    <p:sldLayoutId id="2147485064" r:id="rId1"/>
    <p:sldLayoutId id="2147485065" r:id="rId2"/>
    <p:sldLayoutId id="2147485066" r:id="rId3"/>
    <p:sldLayoutId id="2147485067" r:id="rId4"/>
    <p:sldLayoutId id="2147485068" r:id="rId5"/>
    <p:sldLayoutId id="2147485069" r:id="rId6"/>
    <p:sldLayoutId id="2147485070" r:id="rId7"/>
    <p:sldLayoutId id="2147485071" r:id="rId8"/>
    <p:sldLayoutId id="2147485072" r:id="rId9"/>
    <p:sldLayoutId id="2147485073" r:id="rId10"/>
    <p:sldLayoutId id="2147485074" r:id="rId11"/>
    <p:sldLayoutId id="2147485075" r:id="rId12"/>
    <p:sldLayoutId id="2147485076" r:id="rId13"/>
    <p:sldLayoutId id="2147485077" r:id="rId14"/>
    <p:sldLayoutId id="2147485078" r:id="rId15"/>
    <p:sldLayoutId id="2147485079" r:id="rId16"/>
    <p:sldLayoutId id="2147485080" r:id="rId17"/>
    <p:sldLayoutId id="2147485081" r:id="rId18"/>
    <p:sldLayoutId id="2147485082" r:id="rId19"/>
    <p:sldLayoutId id="2147485083" r:id="rId20"/>
    <p:sldLayoutId id="2147485084" r:id="rId21"/>
    <p:sldLayoutId id="2147485085" r:id="rId22"/>
    <p:sldLayoutId id="2147485086" r:id="rId23"/>
    <p:sldLayoutId id="2147485087" r:id="rId24"/>
    <p:sldLayoutId id="2147485088" r:id="rId25"/>
    <p:sldLayoutId id="2147485089" r:id="rId26"/>
    <p:sldLayoutId id="2147485090" r:id="rId27"/>
    <p:sldLayoutId id="2147485091" r:id="rId28"/>
    <p:sldLayoutId id="2147485092" r:id="rId29"/>
    <p:sldLayoutId id="2147485093" r:id="rId30"/>
    <p:sldLayoutId id="2147485094" r:id="rId31"/>
    <p:sldLayoutId id="2147485095" r:id="rId32"/>
    <p:sldLayoutId id="2147485096" r:id="rId33"/>
    <p:sldLayoutId id="2147485097" r:id="rId34"/>
    <p:sldLayoutId id="2147485098" r:id="rId35"/>
    <p:sldLayoutId id="2147485099" r:id="rId36"/>
    <p:sldLayoutId id="2147485100" r:id="rId37"/>
    <p:sldLayoutId id="2147485101" r:id="rId38"/>
    <p:sldLayoutId id="2147485102" r:id="rId39"/>
    <p:sldLayoutId id="2147485103" r:id="rId40"/>
    <p:sldLayoutId id="2147485104" r:id="rId41"/>
    <p:sldLayoutId id="2147485105" r:id="rId42"/>
    <p:sldLayoutId id="2147485106" r:id="rId43"/>
    <p:sldLayoutId id="2147485107" r:id="rId44"/>
    <p:sldLayoutId id="2147485108" r:id="rId45"/>
    <p:sldLayoutId id="2147485109" r:id="rId46"/>
    <p:sldLayoutId id="2147485110" r:id="rId47"/>
    <p:sldLayoutId id="2147485111" r:id="rId48"/>
    <p:sldLayoutId id="2147485112" r:id="rId49"/>
    <p:sldLayoutId id="2147485113" r:id="rId50"/>
    <p:sldLayoutId id="2147485114" r:id="rId51"/>
    <p:sldLayoutId id="2147485115" r:id="rId52"/>
    <p:sldLayoutId id="2147485116" r:id="rId53"/>
    <p:sldLayoutId id="2147485117" r:id="rId54"/>
    <p:sldLayoutId id="2147485118" r:id="rId55"/>
    <p:sldLayoutId id="2147485119" r:id="rId56"/>
    <p:sldLayoutId id="2147485120" r:id="rId57"/>
    <p:sldLayoutId id="2147485121" r:id="rId58"/>
    <p:sldLayoutId id="2147485123" r:id="rId59"/>
  </p:sldLayoutIdLst>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guide id="46" pos="368">
          <p15:clr>
            <a:srgbClr val="C35EA4"/>
          </p15:clr>
        </p15:guide>
        <p15:guide id="47" pos="7313">
          <p15:clr>
            <a:srgbClr val="C35EA4"/>
          </p15:clr>
        </p15:guide>
        <p15:guide id="48" orient="horz" pos="369">
          <p15:clr>
            <a:srgbClr val="C35EA4"/>
          </p15:clr>
        </p15:guide>
        <p15:guide id="49" orient="horz" pos="3949">
          <p15:clr>
            <a:srgbClr val="C35EA4"/>
          </p15:clr>
        </p15:guide>
        <p15:guide id="50" orient="horz" pos="184">
          <p15:clr>
            <a:srgbClr val="A4A3A4"/>
          </p15:clr>
        </p15:guide>
        <p15:guide id="51" pos="185">
          <p15:clr>
            <a:srgbClr val="A4A3A4"/>
          </p15:clr>
        </p15:guide>
        <p15:guide id="52" orient="horz" pos="4135">
          <p15:clr>
            <a:srgbClr val="A4A3A4"/>
          </p15:clr>
        </p15:guide>
        <p15:guide id="53"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anose="020B0604020202020204" pitchFamily="34" charset="0"/>
                <a:cs typeface="Arial" panose="020B0604020202020204"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anose="020B0604020202020204" pitchFamily="34" charset="0"/>
                <a:cs typeface="Arial" panose="020B0604020202020204"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B3BB"/>
                  </a:solidFill>
                  <a:effectLst/>
                  <a:latin typeface="Segoe UI Black"/>
                  <a:ea typeface="Segoe UI Black"/>
                  <a:cs typeface="Segoe UI Black"/>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4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73262F"/>
                  </a:solidFill>
                  <a:effectLst/>
                  <a:latin typeface="Segoe UI Black"/>
                  <a:ea typeface="Segoe UI Black"/>
                  <a:cs typeface="Segoe UI Black"/>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5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Light"/>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5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A38B"/>
                  </a:solidFill>
                  <a:effectLst/>
                  <a:latin typeface="Segoe UI Black"/>
                  <a:ea typeface="Segoe UI Black"/>
                  <a:cs typeface="Segoe UI Black"/>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73391D"/>
                  </a:solidFill>
                  <a:effectLst/>
                  <a:latin typeface="Segoe UI Black"/>
                  <a:ea typeface="Segoe UI Black"/>
                  <a:cs typeface="Segoe UI Black"/>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4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900" b="1" i="0" strike="noStrike" cap="none" baseline="0">
                  <a:solidFill>
                    <a:srgbClr val="FFFFFF"/>
                  </a:solidFill>
                  <a:effectLst/>
                  <a:latin typeface="Segoe UI Black"/>
                  <a:ea typeface="Segoe UI Black"/>
                  <a:cs typeface="Segoe UI Light"/>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5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9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5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8DC8E8"/>
                  </a:solidFill>
                  <a:effectLst/>
                  <a:latin typeface="Segoe UI Black"/>
                  <a:ea typeface="Segoe UI Black"/>
                  <a:cs typeface="Segoe UI Black"/>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2A446F"/>
                  </a:solidFill>
                  <a:effectLst/>
                  <a:latin typeface="Segoe UI Black"/>
                  <a:ea typeface="Segoe UI Black"/>
                  <a:cs typeface="Segoe UI Black"/>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8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800" b="1" i="0" strike="noStrike" cap="none" baseline="0">
                  <a:solidFill>
                    <a:srgbClr val="FFFFFF"/>
                  </a:solidFill>
                  <a:effectLst/>
                  <a:latin typeface="Segoe UI"/>
                  <a:ea typeface="Segoe UI"/>
                  <a:cs typeface="Segoe UI"/>
                </a:rPr>
                <a:t>Blue Black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5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6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CD9BCF"/>
                  </a:solidFill>
                  <a:effectLst/>
                  <a:latin typeface="Segoe UI Black"/>
                  <a:ea typeface="Segoe UI Black"/>
                  <a:cs typeface="Segoe UI Black"/>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702573"/>
                  </a:solidFill>
                  <a:effectLst/>
                  <a:latin typeface="Segoe UI Black"/>
                  <a:ea typeface="Segoe UI Black"/>
                  <a:cs typeface="Segoe UI Black"/>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6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5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46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800" b="1" i="0" strike="noStrike" cap="none" baseline="0">
                  <a:solidFill>
                    <a:srgbClr val="1A1A1A"/>
                  </a:solidFill>
                  <a:effectLst/>
                  <a:latin typeface="Segoe UI"/>
                  <a:ea typeface="Segoe UI"/>
                  <a:cs typeface="Segoe UI"/>
                </a:rPr>
                <a:t>Neutral Gray</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56"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63"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25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anose="020B0604020202020204" pitchFamily="34" charset="0"/>
                  <a:ea typeface="+mn-ea"/>
                  <a:cs typeface="+mn-cs"/>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anose="020B0604020202020204" pitchFamily="34" charset="0"/>
                  <a:ea typeface="+mn-ea"/>
                  <a:cs typeface="+mn-cs"/>
                </a:defRPr>
              </a:pPr>
              <a:r>
                <a:rPr lang="es-ES" sz="1000" b="1" i="0" strike="noStrike" cap="none" baseline="0">
                  <a:solidFill>
                    <a:srgbClr val="000000"/>
                  </a:solidFill>
                  <a:effectLst/>
                  <a:latin typeface="Segoe UI Black"/>
                  <a:ea typeface="Segoe UI Black"/>
                  <a:cs typeface="Segoe UI Light"/>
                </a:rPr>
                <a:t>A</a:t>
              </a:r>
              <a:r>
                <a:rPr lang="es-ES" sz="1000" b="0" i="0" strike="noStrike" cap="none" baseline="0">
                  <a:solidFill>
                    <a:srgbClr val="000000"/>
                  </a:solidFill>
                  <a:effectLst/>
                  <a:latin typeface="Segoe UI Black"/>
                  <a:ea typeface="Segoe UI Black"/>
                  <a:cs typeface="Segoe UI Black"/>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999497682"/>
      </p:ext>
    </p:extLst>
  </p:cSld>
  <p:clrMap bg1="lt1" tx1="dk1" bg2="lt2" tx2="dk2" accent1="accent1" accent2="accent2" accent3="accent3" accent4="accent4" accent5="accent5" accent6="accent6" hlink="hlink" folHlink="folHlink"/>
  <p:sldLayoutIdLst>
    <p:sldLayoutId id="2147485125" r:id="rId1"/>
    <p:sldLayoutId id="2147485126" r:id="rId2"/>
    <p:sldLayoutId id="2147485127" r:id="rId3"/>
    <p:sldLayoutId id="2147485128" r:id="rId4"/>
    <p:sldLayoutId id="2147485129" r:id="rId5"/>
    <p:sldLayoutId id="2147485130" r:id="rId6"/>
    <p:sldLayoutId id="2147485131" r:id="rId7"/>
    <p:sldLayoutId id="2147485132" r:id="rId8"/>
    <p:sldLayoutId id="2147485133" r:id="rId9"/>
    <p:sldLayoutId id="2147485134" r:id="rId10"/>
    <p:sldLayoutId id="2147485135" r:id="rId11"/>
    <p:sldLayoutId id="2147485136" r:id="rId12"/>
    <p:sldLayoutId id="2147485137" r:id="rId13"/>
    <p:sldLayoutId id="2147485138" r:id="rId14"/>
    <p:sldLayoutId id="2147485139" r:id="rId15"/>
    <p:sldLayoutId id="2147485140" r:id="rId16"/>
    <p:sldLayoutId id="2147485141" r:id="rId17"/>
    <p:sldLayoutId id="2147485142" r:id="rId18"/>
    <p:sldLayoutId id="2147485143" r:id="rId19"/>
    <p:sldLayoutId id="2147485144" r:id="rId20"/>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hyperlink" Target="https://go.microsoft.com/fwlink/?linkid=227771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svg"/><Relationship Id="rId18" Type="http://schemas.openxmlformats.org/officeDocument/2006/relationships/image" Target="../media/image146.png"/><Relationship Id="rId26" Type="http://schemas.openxmlformats.org/officeDocument/2006/relationships/image" Target="../media/image154.png"/><Relationship Id="rId3" Type="http://schemas.openxmlformats.org/officeDocument/2006/relationships/image" Target="../media/image134.png"/><Relationship Id="rId21" Type="http://schemas.openxmlformats.org/officeDocument/2006/relationships/image" Target="../media/image149.svg"/><Relationship Id="rId7" Type="http://schemas.openxmlformats.org/officeDocument/2006/relationships/image" Target="../media/image156.png"/><Relationship Id="rId12" Type="http://schemas.openxmlformats.org/officeDocument/2006/relationships/image" Target="../media/image170.png"/><Relationship Id="rId17" Type="http://schemas.openxmlformats.org/officeDocument/2006/relationships/image" Target="../media/image145.svg"/><Relationship Id="rId25" Type="http://schemas.openxmlformats.org/officeDocument/2006/relationships/image" Target="../media/image153.svg"/><Relationship Id="rId2" Type="http://schemas.openxmlformats.org/officeDocument/2006/relationships/notesSlide" Target="../notesSlides/notesSlide19.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29.xml"/><Relationship Id="rId6" Type="http://schemas.openxmlformats.org/officeDocument/2006/relationships/image" Target="../media/image158.svg"/><Relationship Id="rId11" Type="http://schemas.openxmlformats.org/officeDocument/2006/relationships/image" Target="../media/image169.svg"/><Relationship Id="rId24" Type="http://schemas.openxmlformats.org/officeDocument/2006/relationships/image" Target="../media/image152.png"/><Relationship Id="rId5" Type="http://schemas.openxmlformats.org/officeDocument/2006/relationships/image" Target="../media/image157.png"/><Relationship Id="rId15" Type="http://schemas.openxmlformats.org/officeDocument/2006/relationships/image" Target="../media/image173.svg"/><Relationship Id="rId23" Type="http://schemas.openxmlformats.org/officeDocument/2006/relationships/image" Target="../media/image151.svg"/><Relationship Id="rId10" Type="http://schemas.openxmlformats.org/officeDocument/2006/relationships/image" Target="../media/image168.png"/><Relationship Id="rId19" Type="http://schemas.openxmlformats.org/officeDocument/2006/relationships/image" Target="../media/image147.svg"/><Relationship Id="rId4" Type="http://schemas.openxmlformats.org/officeDocument/2006/relationships/image" Target="../media/image135.svg"/><Relationship Id="rId9" Type="http://schemas.openxmlformats.org/officeDocument/2006/relationships/image" Target="../media/image167.svg"/><Relationship Id="rId14" Type="http://schemas.openxmlformats.org/officeDocument/2006/relationships/image" Target="../media/image172.png"/><Relationship Id="rId22" Type="http://schemas.openxmlformats.org/officeDocument/2006/relationships/image" Target="../media/image150.png"/><Relationship Id="rId27" Type="http://schemas.openxmlformats.org/officeDocument/2006/relationships/image" Target="../media/image155.svg"/></Relationships>
</file>

<file path=ppt/slides/_rels/slide2.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2.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29.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svg"/></Relationships>
</file>

<file path=ppt/slides/_rels/slide20.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5.svg"/><Relationship Id="rId18" Type="http://schemas.openxmlformats.org/officeDocument/2006/relationships/image" Target="../media/image148.png"/><Relationship Id="rId3" Type="http://schemas.openxmlformats.org/officeDocument/2006/relationships/image" Target="../media/image134.png"/><Relationship Id="rId21" Type="http://schemas.openxmlformats.org/officeDocument/2006/relationships/image" Target="../media/image151.svg"/><Relationship Id="rId7" Type="http://schemas.openxmlformats.org/officeDocument/2006/relationships/image" Target="../media/image156.png"/><Relationship Id="rId12" Type="http://schemas.openxmlformats.org/officeDocument/2006/relationships/image" Target="../media/image174.png"/><Relationship Id="rId17" Type="http://schemas.openxmlformats.org/officeDocument/2006/relationships/image" Target="../media/image147.svg"/><Relationship Id="rId25" Type="http://schemas.openxmlformats.org/officeDocument/2006/relationships/image" Target="../media/image155.svg"/><Relationship Id="rId2" Type="http://schemas.openxmlformats.org/officeDocument/2006/relationships/notesSlide" Target="../notesSlides/notesSlide20.xml"/><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29.xml"/><Relationship Id="rId6" Type="http://schemas.openxmlformats.org/officeDocument/2006/relationships/image" Target="../media/image158.svg"/><Relationship Id="rId11" Type="http://schemas.openxmlformats.org/officeDocument/2006/relationships/image" Target="../media/image169.svg"/><Relationship Id="rId24" Type="http://schemas.openxmlformats.org/officeDocument/2006/relationships/image" Target="../media/image154.png"/><Relationship Id="rId5" Type="http://schemas.openxmlformats.org/officeDocument/2006/relationships/image" Target="../media/image157.png"/><Relationship Id="rId15" Type="http://schemas.openxmlformats.org/officeDocument/2006/relationships/image" Target="../media/image145.svg"/><Relationship Id="rId23" Type="http://schemas.openxmlformats.org/officeDocument/2006/relationships/image" Target="../media/image153.svg"/><Relationship Id="rId10" Type="http://schemas.openxmlformats.org/officeDocument/2006/relationships/image" Target="../media/image168.png"/><Relationship Id="rId19" Type="http://schemas.openxmlformats.org/officeDocument/2006/relationships/image" Target="../media/image149.svg"/><Relationship Id="rId4" Type="http://schemas.openxmlformats.org/officeDocument/2006/relationships/image" Target="../media/image135.svg"/><Relationship Id="rId9" Type="http://schemas.openxmlformats.org/officeDocument/2006/relationships/image" Target="../media/image167.svg"/><Relationship Id="rId14" Type="http://schemas.openxmlformats.org/officeDocument/2006/relationships/image" Target="../media/image144.png"/><Relationship Id="rId22" Type="http://schemas.openxmlformats.org/officeDocument/2006/relationships/image" Target="../media/image152.png"/></Relationships>
</file>

<file path=ppt/slides/_rels/slide21.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76.png"/><Relationship Id="rId7" Type="http://schemas.openxmlformats.org/officeDocument/2006/relationships/image" Target="../media/image159.png"/><Relationship Id="rId12" Type="http://schemas.openxmlformats.org/officeDocument/2006/relationships/image" Target="../media/image181.sv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135.svg"/><Relationship Id="rId11" Type="http://schemas.openxmlformats.org/officeDocument/2006/relationships/image" Target="../media/image180.png"/><Relationship Id="rId5" Type="http://schemas.openxmlformats.org/officeDocument/2006/relationships/image" Target="../media/image134.png"/><Relationship Id="rId10" Type="http://schemas.openxmlformats.org/officeDocument/2006/relationships/image" Target="../media/image179.svg"/><Relationship Id="rId4" Type="http://schemas.openxmlformats.org/officeDocument/2006/relationships/image" Target="../media/image177.svg"/><Relationship Id="rId9" Type="http://schemas.openxmlformats.org/officeDocument/2006/relationships/image" Target="../media/image178.png"/></Relationships>
</file>

<file path=ppt/slides/_rels/slide22.xml.rels><?xml version="1.0" encoding="UTF-8" standalone="yes"?>
<Relationships xmlns="http://schemas.openxmlformats.org/package/2006/relationships"><Relationship Id="rId3" Type="http://schemas.openxmlformats.org/officeDocument/2006/relationships/hyperlink" Target="https://go.microsoft.com/fwlink/?linkid=2303427" TargetMode="Externa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18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83.png"/><Relationship Id="rId7" Type="http://schemas.openxmlformats.org/officeDocument/2006/relationships/image" Target="../media/image159.png"/><Relationship Id="rId2" Type="http://schemas.openxmlformats.org/officeDocument/2006/relationships/notesSlide" Target="../notesSlides/notesSlide25.xml"/><Relationship Id="rId1" Type="http://schemas.openxmlformats.org/officeDocument/2006/relationships/slideLayout" Target="../slideLayouts/slideLayout42.xml"/><Relationship Id="rId6" Type="http://schemas.openxmlformats.org/officeDocument/2006/relationships/image" Target="../media/image186.svg"/><Relationship Id="rId11" Type="http://schemas.openxmlformats.org/officeDocument/2006/relationships/image" Target="../media/image189.svg"/><Relationship Id="rId5" Type="http://schemas.openxmlformats.org/officeDocument/2006/relationships/image" Target="../media/image185.png"/><Relationship Id="rId10" Type="http://schemas.openxmlformats.org/officeDocument/2006/relationships/image" Target="../media/image188.png"/><Relationship Id="rId4" Type="http://schemas.openxmlformats.org/officeDocument/2006/relationships/image" Target="../media/image184.svg"/><Relationship Id="rId9" Type="http://schemas.openxmlformats.org/officeDocument/2006/relationships/image" Target="../media/image187.svg"/></Relationships>
</file>

<file path=ppt/slides/_rels/slide26.xml.rels><?xml version="1.0" encoding="UTF-8" standalone="yes"?>
<Relationships xmlns="http://schemas.openxmlformats.org/package/2006/relationships"><Relationship Id="rId8" Type="http://schemas.openxmlformats.org/officeDocument/2006/relationships/image" Target="../media/image189.svg"/><Relationship Id="rId13" Type="http://schemas.openxmlformats.org/officeDocument/2006/relationships/image" Target="../media/image196.png"/><Relationship Id="rId3" Type="http://schemas.openxmlformats.org/officeDocument/2006/relationships/image" Target="../media/image190.png"/><Relationship Id="rId7" Type="http://schemas.openxmlformats.org/officeDocument/2006/relationships/image" Target="../media/image188.png"/><Relationship Id="rId12" Type="http://schemas.openxmlformats.org/officeDocument/2006/relationships/image" Target="../media/image195.svg"/><Relationship Id="rId2" Type="http://schemas.openxmlformats.org/officeDocument/2006/relationships/notesSlide" Target="../notesSlides/notesSlide26.xml"/><Relationship Id="rId16" Type="http://schemas.openxmlformats.org/officeDocument/2006/relationships/image" Target="../media/image199.svg"/><Relationship Id="rId1" Type="http://schemas.openxmlformats.org/officeDocument/2006/relationships/slideLayout" Target="../slideLayouts/slideLayout41.xml"/><Relationship Id="rId6" Type="http://schemas.openxmlformats.org/officeDocument/2006/relationships/image" Target="../media/image160.svg"/><Relationship Id="rId11" Type="http://schemas.openxmlformats.org/officeDocument/2006/relationships/image" Target="../media/image194.png"/><Relationship Id="rId5" Type="http://schemas.openxmlformats.org/officeDocument/2006/relationships/image" Target="../media/image159.png"/><Relationship Id="rId15" Type="http://schemas.openxmlformats.org/officeDocument/2006/relationships/image" Target="../media/image198.png"/><Relationship Id="rId10" Type="http://schemas.openxmlformats.org/officeDocument/2006/relationships/image" Target="../media/image193.svg"/><Relationship Id="rId4" Type="http://schemas.openxmlformats.org/officeDocument/2006/relationships/image" Target="../media/image191.svg"/><Relationship Id="rId9" Type="http://schemas.openxmlformats.org/officeDocument/2006/relationships/image" Target="../media/image192.png"/><Relationship Id="rId14" Type="http://schemas.openxmlformats.org/officeDocument/2006/relationships/image" Target="../media/image197.svg"/></Relationships>
</file>

<file path=ppt/slides/_rels/slide27.xml.rels><?xml version="1.0" encoding="UTF-8" standalone="yes"?>
<Relationships xmlns="http://schemas.openxmlformats.org/package/2006/relationships"><Relationship Id="rId8" Type="http://schemas.openxmlformats.org/officeDocument/2006/relationships/image" Target="../media/image160.svg"/><Relationship Id="rId13" Type="http://schemas.openxmlformats.org/officeDocument/2006/relationships/image" Target="../media/image180.png"/><Relationship Id="rId3" Type="http://schemas.openxmlformats.org/officeDocument/2006/relationships/image" Target="../media/image176.png"/><Relationship Id="rId7" Type="http://schemas.openxmlformats.org/officeDocument/2006/relationships/image" Target="../media/image159.png"/><Relationship Id="rId12" Type="http://schemas.openxmlformats.org/officeDocument/2006/relationships/image" Target="../media/image179.svg"/><Relationship Id="rId2" Type="http://schemas.openxmlformats.org/officeDocument/2006/relationships/notesSlide" Target="../notesSlides/notesSlide27.xml"/><Relationship Id="rId16" Type="http://schemas.openxmlformats.org/officeDocument/2006/relationships/image" Target="../media/image167.svg"/><Relationship Id="rId1" Type="http://schemas.openxmlformats.org/officeDocument/2006/relationships/slideLayout" Target="../slideLayouts/slideLayout9.xml"/><Relationship Id="rId6" Type="http://schemas.openxmlformats.org/officeDocument/2006/relationships/image" Target="../media/image158.svg"/><Relationship Id="rId11" Type="http://schemas.openxmlformats.org/officeDocument/2006/relationships/image" Target="../media/image178.png"/><Relationship Id="rId5" Type="http://schemas.openxmlformats.org/officeDocument/2006/relationships/image" Target="../media/image157.png"/><Relationship Id="rId15" Type="http://schemas.openxmlformats.org/officeDocument/2006/relationships/image" Target="../media/image166.png"/><Relationship Id="rId10" Type="http://schemas.openxmlformats.org/officeDocument/2006/relationships/image" Target="../media/image135.svg"/><Relationship Id="rId4" Type="http://schemas.openxmlformats.org/officeDocument/2006/relationships/image" Target="../media/image177.svg"/><Relationship Id="rId9" Type="http://schemas.openxmlformats.org/officeDocument/2006/relationships/image" Target="../media/image134.png"/><Relationship Id="rId14" Type="http://schemas.openxmlformats.org/officeDocument/2006/relationships/image" Target="../media/image181.svg"/></Relationships>
</file>

<file path=ppt/slides/_rels/slide2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8.xml"/><Relationship Id="rId1" Type="http://schemas.openxmlformats.org/officeDocument/2006/relationships/slideLayout" Target="../slideLayouts/slideLayout28.xml"/><Relationship Id="rId5" Type="http://schemas.openxmlformats.org/officeDocument/2006/relationships/hyperlink" Target="https://go.microsoft.com/fwlink/?linkid=2261362" TargetMode="External"/><Relationship Id="rId4" Type="http://schemas.openxmlformats.org/officeDocument/2006/relationships/image" Target="../media/image20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8.xml"/></Relationships>
</file>

<file path=ppt/slides/_rels/slide3.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18" Type="http://schemas.openxmlformats.org/officeDocument/2006/relationships/image" Target="../media/image117.svg"/><Relationship Id="rId3" Type="http://schemas.openxmlformats.org/officeDocument/2006/relationships/image" Target="../media/image102.png"/><Relationship Id="rId21" Type="http://schemas.openxmlformats.org/officeDocument/2006/relationships/image" Target="../media/image120.png"/><Relationship Id="rId7" Type="http://schemas.openxmlformats.org/officeDocument/2006/relationships/image" Target="../media/image106.png"/><Relationship Id="rId12" Type="http://schemas.openxmlformats.org/officeDocument/2006/relationships/image" Target="../media/image111.svg"/><Relationship Id="rId17" Type="http://schemas.openxmlformats.org/officeDocument/2006/relationships/image" Target="../media/image116.png"/><Relationship Id="rId2" Type="http://schemas.openxmlformats.org/officeDocument/2006/relationships/notesSlide" Target="../notesSlides/notesSlide3.xml"/><Relationship Id="rId16" Type="http://schemas.openxmlformats.org/officeDocument/2006/relationships/image" Target="../media/image115.svg"/><Relationship Id="rId20" Type="http://schemas.openxmlformats.org/officeDocument/2006/relationships/image" Target="../media/image119.svg"/><Relationship Id="rId1" Type="http://schemas.openxmlformats.org/officeDocument/2006/relationships/slideLayout" Target="../slideLayouts/slideLayout29.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23" Type="http://schemas.openxmlformats.org/officeDocument/2006/relationships/image" Target="../media/image122.png"/><Relationship Id="rId10" Type="http://schemas.openxmlformats.org/officeDocument/2006/relationships/image" Target="../media/image109.svg"/><Relationship Id="rId19" Type="http://schemas.openxmlformats.org/officeDocument/2006/relationships/image" Target="../media/image118.pn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image" Target="../media/image113.svg"/><Relationship Id="rId22" Type="http://schemas.openxmlformats.org/officeDocument/2006/relationships/image" Target="../media/image121.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5.xml"/></Relationships>
</file>

<file path=ppt/slides/_rels/slide3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1.xml"/><Relationship Id="rId1" Type="http://schemas.openxmlformats.org/officeDocument/2006/relationships/slideLayout" Target="../slideLayouts/slideLayout184.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203.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34.xml.rels><?xml version="1.0" encoding="UTF-8" standalone="yes"?>
<Relationships xmlns="http://schemas.openxmlformats.org/package/2006/relationships"><Relationship Id="rId3" Type="http://schemas.openxmlformats.org/officeDocument/2006/relationships/hyperlink" Target="https://go.microsoft.com/fwlink/?linkid=2277719" TargetMode="External"/><Relationship Id="rId2" Type="http://schemas.openxmlformats.org/officeDocument/2006/relationships/notesSlide" Target="../notesSlides/notesSlide34.xml"/><Relationship Id="rId1" Type="http://schemas.openxmlformats.org/officeDocument/2006/relationships/slideLayout" Target="../slideLayouts/slideLayout224.xml"/><Relationship Id="rId4" Type="http://schemas.openxmlformats.org/officeDocument/2006/relationships/image" Target="../media/image20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160.svg"/><Relationship Id="rId4" Type="http://schemas.openxmlformats.org/officeDocument/2006/relationships/image" Target="../media/image206.svg"/><Relationship Id="rId9" Type="http://schemas.openxmlformats.org/officeDocument/2006/relationships/image" Target="../media/image15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9.xml"/><Relationship Id="rId1" Type="http://schemas.openxmlformats.org/officeDocument/2006/relationships/slideLayout" Target="../slideLayouts/slideLayout28.xml"/><Relationship Id="rId4" Type="http://schemas.openxmlformats.org/officeDocument/2006/relationships/hyperlink" Target="https://go.microsoft.com/fwlink/?linkid=227331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5.xml"/></Relationships>
</file>

<file path=ppt/slides/_rels/slide4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42.xml"/><Relationship Id="rId1" Type="http://schemas.openxmlformats.org/officeDocument/2006/relationships/slideLayout" Target="../slideLayouts/slideLayout255.xml"/></Relationships>
</file>

<file path=ppt/slides/_rels/slide4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3.xml"/><Relationship Id="rId1" Type="http://schemas.openxmlformats.org/officeDocument/2006/relationships/slideLayout" Target="../slideLayouts/slideLayout25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5.xml"/></Relationships>
</file>

<file path=ppt/slides/_rels/slide4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hyperlink" Target="https://go.microsoft.com/fwlink/?linkid=2277720"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8.xml"/></Relationships>
</file>

<file path=ppt/slides/_rels/slide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 Id="rId9" Type="http://schemas.openxmlformats.org/officeDocument/2006/relationships/image" Target="../media/image129.svg"/></Relationships>
</file>

<file path=ppt/slides/_rels/slide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33.sv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sv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44.png"/><Relationship Id="rId18" Type="http://schemas.openxmlformats.org/officeDocument/2006/relationships/image" Target="../media/image149.svg"/><Relationship Id="rId26" Type="http://schemas.openxmlformats.org/officeDocument/2006/relationships/image" Target="../media/image157.pn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sv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notesSlide" Target="../notesSlides/notesSlide7.xml"/><Relationship Id="rId16" Type="http://schemas.openxmlformats.org/officeDocument/2006/relationships/image" Target="../media/image147.svg"/><Relationship Id="rId20" Type="http://schemas.openxmlformats.org/officeDocument/2006/relationships/image" Target="../media/image151.svg"/><Relationship Id="rId29" Type="http://schemas.openxmlformats.org/officeDocument/2006/relationships/image" Target="../media/image160.svg"/><Relationship Id="rId1" Type="http://schemas.openxmlformats.org/officeDocument/2006/relationships/slideLayout" Target="../slideLayouts/slideLayout9.xml"/><Relationship Id="rId6" Type="http://schemas.openxmlformats.org/officeDocument/2006/relationships/image" Target="../media/image137.svg"/><Relationship Id="rId11" Type="http://schemas.openxmlformats.org/officeDocument/2006/relationships/image" Target="../media/image142.png"/><Relationship Id="rId24" Type="http://schemas.openxmlformats.org/officeDocument/2006/relationships/image" Target="../media/image155.sv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png"/><Relationship Id="rId10" Type="http://schemas.openxmlformats.org/officeDocument/2006/relationships/image" Target="../media/image141.svg"/><Relationship Id="rId19" Type="http://schemas.openxmlformats.org/officeDocument/2006/relationships/image" Target="../media/image150.png"/><Relationship Id="rId4" Type="http://schemas.openxmlformats.org/officeDocument/2006/relationships/image" Target="../media/image135.svg"/><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3.svg"/><Relationship Id="rId27" Type="http://schemas.openxmlformats.org/officeDocument/2006/relationships/image" Target="../media/image158.svg"/></Relationships>
</file>

<file path=ppt/slides/_rels/slide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go.microsoft.com/fwlink/?linkid=2260323" TargetMode="External"/><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2" y="3014186"/>
            <a:ext cx="5686955" cy="1645920"/>
          </a:xfrm>
        </p:spPr>
        <p:txBody>
          <a:bodyPr/>
          <a:lstStyle/>
          <a:p>
            <a:pPr>
              <a:defRPr sz="3200"/>
            </a:pPr>
            <a:r>
              <a:rPr lang="es-ES" sz="3600" b="0" i="0" strike="noStrike" cap="none" baseline="0">
                <a:solidFill>
                  <a:srgbClr val="000000"/>
                </a:solidFill>
                <a:effectLst/>
                <a:latin typeface="Segoe UI"/>
                <a:ea typeface="Segoe UI"/>
                <a:cs typeface="Segoe UI"/>
              </a:rPr>
              <a:t>Desarrollo de aplicaciones de IA generativa en Azure</a:t>
            </a:r>
            <a:endParaRPr lang="en-US" sz="3600" noProof="0"/>
          </a:p>
        </p:txBody>
      </p:sp>
      <p:sp>
        <p:nvSpPr>
          <p:cNvPr id="4" name="TextBox 3">
            <a:extLst>
              <a:ext uri="{FF2B5EF4-FFF2-40B4-BE49-F238E27FC236}">
                <a16:creationId xmlns:a16="http://schemas.microsoft.com/office/drawing/2014/main" id="{FCB947CC-F886-BF80-8412-BA291C31A024}"/>
              </a:ext>
            </a:extLst>
          </p:cNvPr>
          <p:cNvSpPr txBox="1"/>
          <p:nvPr/>
        </p:nvSpPr>
        <p:spPr>
          <a:xfrm>
            <a:off x="510540" y="4660106"/>
            <a:ext cx="6096000" cy="361188"/>
          </a:xfrm>
          <a:prstGeom prst="rect">
            <a:avLst/>
          </a:prstGeom>
          <a:noFill/>
        </p:spPr>
        <p:txBody>
          <a:bodyPr wrap="square">
            <a:spAutoFit/>
          </a:bodyPr>
          <a:lstStyle/>
          <a:p>
            <a:r>
              <a:rPr lang="es-ES" sz="1770" b="0" i="0" strike="noStrike" cap="none" baseline="0">
                <a:solidFill>
                  <a:srgbClr val="BF3AC4"/>
                </a:solidFill>
                <a:effectLst/>
                <a:latin typeface="Segoe UI"/>
                <a:ea typeface="Segoe UI"/>
                <a:cs typeface="Segoe UI"/>
              </a:rPr>
              <a:t>https://aka.ms/mslearn-generative-ai</a:t>
            </a:r>
          </a:p>
        </p:txBody>
      </p:sp>
      <p:sp>
        <p:nvSpPr>
          <p:cNvPr id="5" name="Footer Placeholder 2">
            <a:extLst>
              <a:ext uri="{FF2B5EF4-FFF2-40B4-BE49-F238E27FC236}">
                <a16:creationId xmlns:a16="http://schemas.microsoft.com/office/drawing/2014/main" id="{FC67188A-EEF5-F088-2157-1426FB2DF0E8}"/>
              </a:ext>
            </a:extLst>
          </p:cNvPr>
          <p:cNvSpPr>
            <a:spLocks noGrp="1"/>
          </p:cNvSpPr>
          <p:nvPr>
            <p:ph type="ftr" sz="quarter" idx="3"/>
          </p:nvPr>
        </p:nvSpPr>
        <p:spPr>
          <a:xfrm>
            <a:off x="569912" y="6446520"/>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3" name="Text Placeholder 2"/>
          <p:cNvSpPr>
            <a:spLocks noGrp="1"/>
          </p:cNvSpPr>
          <p:nvPr>
            <p:ph type="body" sz="quarter" idx="13"/>
          </p:nvPr>
        </p:nvSpPr>
        <p:spPr>
          <a:xfrm>
            <a:off x="4756150" y="6446520"/>
            <a:ext cx="1645920" cy="152400"/>
          </a:xfrm>
        </p:spPr>
        <p:txBody>
          <a:bodyPr/>
          <a:lstStyle/>
          <a:p>
            <a:r>
              <a:rPr lang="es-ES" sz="1000" b="0" i="0" strike="noStrike" cap="none" baseline="0">
                <a:solidFill>
                  <a:srgbClr val="000000"/>
                </a:solidFill>
                <a:effectLst/>
                <a:latin typeface="Segoe UI"/>
                <a:ea typeface="Segoe UI"/>
                <a:cs typeface="Segoe UI"/>
              </a:rPr>
              <a:t>Mayo de 2025</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687706"/>
            <a:ext cx="8778782" cy="426720"/>
          </a:xfrm>
        </p:spPr>
        <p:txBody>
          <a:bodyPr/>
          <a:lstStyle/>
          <a:p>
            <a:pPr>
              <a:buNone/>
            </a:pPr>
            <a:r>
              <a:rPr lang="es-ES" sz="1400" b="0" i="0" strike="noStrike" cap="none" baseline="0">
                <a:solidFill>
                  <a:srgbClr val="000000"/>
                </a:solidFill>
                <a:effectLst/>
                <a:latin typeface="Segoe UI Semibold"/>
                <a:ea typeface="Segoe UI Semibold"/>
                <a:cs typeface="Segoe UI Semibold"/>
              </a:rPr>
              <a:t>¿Qué recurso de Azure proporciona servicios de lenguaje y visión desde un único punto de conexión?</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012919"/>
            <a:ext cx="8775098" cy="725424"/>
          </a:xfrm>
          <a:noFill/>
        </p:spPr>
        <p:txBody>
          <a:bodyPr/>
          <a:lstStyle/>
          <a:p>
            <a:r>
              <a:rPr lang="es-ES" sz="1400" b="0" i="0" strike="noStrike" cap="none" baseline="0">
                <a:solidFill>
                  <a:srgbClr val="000000"/>
                </a:solidFill>
                <a:effectLst/>
                <a:latin typeface="Segoe UI"/>
                <a:ea typeface="Segoe UI"/>
                <a:cs typeface="Segoe UI"/>
              </a:rPr>
              <a:t>Azure Language</a:t>
            </a:r>
            <a:endParaRPr lang="en-US" noProof="0">
              <a:solidFill>
                <a:srgbClr val="000000"/>
              </a:solidFill>
            </a:endParaRPr>
          </a:p>
          <a:p>
            <a:r>
              <a:rPr lang="es-ES" sz="1400" b="0" i="0" strike="noStrike" cap="none" baseline="0">
                <a:solidFill>
                  <a:srgbClr val="000000"/>
                </a:solidFill>
                <a:effectLst/>
                <a:latin typeface="Segoe UI"/>
                <a:ea typeface="Segoe UI"/>
                <a:cs typeface="Segoe UI"/>
              </a:rPr>
              <a:t>Azure Vision</a:t>
            </a:r>
          </a:p>
          <a:p>
            <a:r>
              <a:rPr lang="es-ES" sz="1400" b="0" i="0" strike="noStrike" cap="none" baseline="0">
                <a:solidFill>
                  <a:srgbClr val="000000"/>
                </a:solidFill>
                <a:effectLst/>
                <a:latin typeface="Segoe UI"/>
                <a:ea typeface="Segoe UI"/>
                <a:cs typeface="Segoe UI"/>
              </a:rPr>
              <a:t>Servicios de inteligencia artificial de Azure</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2950275"/>
            <a:ext cx="9180772" cy="426720"/>
          </a:xfrm>
        </p:spPr>
        <p:txBody>
          <a:bodyPr/>
          <a:lstStyle/>
          <a:p>
            <a:r>
              <a:rPr lang="es-ES" sz="1400" b="0" i="0" strike="noStrike" cap="none" baseline="0">
                <a:solidFill>
                  <a:srgbClr val="000000"/>
                </a:solidFill>
                <a:effectLst/>
                <a:latin typeface="Segoe UI Semibold"/>
                <a:ea typeface="Segoe UI Semibold"/>
                <a:cs typeface="Segoe UI Semibold"/>
              </a:rPr>
              <a:t>Tienes previsto crear una aplicación de chat sencilla que use un modelo de IA generativa. ¿Qué tipo de proyecto debes crear?</a:t>
            </a:r>
            <a:endParaRPr lang="en-US" b="1" noProof="0"/>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5074" y="3475653"/>
            <a:ext cx="8775098" cy="725424"/>
          </a:xfrm>
        </p:spPr>
        <p:txBody>
          <a:bodyPr/>
          <a:lstStyle/>
          <a:p>
            <a:r>
              <a:rPr lang="es-ES" sz="1400" b="0" i="0" strike="noStrike" cap="none" baseline="0" dirty="0">
                <a:solidFill>
                  <a:srgbClr val="000000"/>
                </a:solidFill>
                <a:effectLst/>
                <a:latin typeface="Segoe UI"/>
                <a:ea typeface="Segoe UI"/>
                <a:cs typeface="Segoe UI"/>
              </a:rPr>
              <a:t>Proyecto de Microsoft </a:t>
            </a:r>
            <a:r>
              <a:rPr lang="es-ES" sz="1400" b="0" i="0" strike="noStrike" cap="none" baseline="0" dirty="0" err="1">
                <a:solidFill>
                  <a:srgbClr val="000000"/>
                </a:solidFill>
                <a:effectLst/>
                <a:latin typeface="Segoe UI"/>
                <a:ea typeface="Segoe UI"/>
                <a:cs typeface="Segoe UI"/>
              </a:rPr>
              <a:t>Foundry</a:t>
            </a:r>
            <a:endParaRPr lang="es-ES" sz="1400" b="0" i="0" strike="noStrike" cap="none" baseline="0" dirty="0">
              <a:solidFill>
                <a:srgbClr val="000000"/>
              </a:solidFill>
              <a:effectLst/>
              <a:latin typeface="Segoe UI"/>
              <a:ea typeface="Segoe UI"/>
              <a:cs typeface="Segoe UI"/>
            </a:endParaRPr>
          </a:p>
          <a:p>
            <a:r>
              <a:rPr lang="es-ES" sz="1400" b="0" i="0" strike="noStrike" cap="none" baseline="0" dirty="0">
                <a:solidFill>
                  <a:srgbClr val="000000"/>
                </a:solidFill>
                <a:effectLst/>
                <a:latin typeface="Segoe UI"/>
                <a:ea typeface="Segoe UI"/>
                <a:cs typeface="Segoe UI"/>
              </a:rPr>
              <a:t>Proyecto basado en centro de IA de </a:t>
            </a:r>
            <a:r>
              <a:rPr lang="es-ES" sz="1400" b="0" i="0" strike="noStrike" cap="none" baseline="0" dirty="0" err="1">
                <a:solidFill>
                  <a:srgbClr val="000000"/>
                </a:solidFill>
                <a:effectLst/>
                <a:latin typeface="Segoe UI"/>
                <a:ea typeface="Segoe UI"/>
                <a:cs typeface="Segoe UI"/>
              </a:rPr>
              <a:t>Foundry</a:t>
            </a:r>
            <a:endParaRPr lang="es-ES" sz="1400" b="0" i="0" strike="noStrike" cap="none" baseline="0" dirty="0">
              <a:solidFill>
                <a:srgbClr val="000000"/>
              </a:solidFill>
              <a:effectLst/>
              <a:latin typeface="Segoe UI"/>
              <a:ea typeface="Segoe UI"/>
              <a:cs typeface="Segoe UI"/>
            </a:endParaRPr>
          </a:p>
          <a:p>
            <a:r>
              <a:rPr lang="es-ES" sz="1400" b="0" i="0" strike="noStrike" cap="none" baseline="0" dirty="0">
                <a:solidFill>
                  <a:srgbClr val="000000"/>
                </a:solidFill>
                <a:effectLst/>
                <a:latin typeface="Segoe UI"/>
                <a:ea typeface="Segoe UI"/>
                <a:cs typeface="Segoe UI"/>
              </a:rPr>
              <a:t>Proyecto de </a:t>
            </a:r>
            <a:r>
              <a:rPr lang="es-ES" sz="1400" b="0" i="0" strike="noStrike" cap="none" baseline="0" dirty="0" err="1">
                <a:solidFill>
                  <a:srgbClr val="000000"/>
                </a:solidFill>
                <a:effectLst/>
                <a:latin typeface="Segoe UI"/>
                <a:ea typeface="Segoe UI"/>
                <a:cs typeface="Segoe UI"/>
              </a:rPr>
              <a:t>Custom</a:t>
            </a:r>
            <a:r>
              <a:rPr lang="es-ES" sz="1400" b="0" i="0" strike="noStrike" cap="none" baseline="0" dirty="0">
                <a:solidFill>
                  <a:srgbClr val="000000"/>
                </a:solidFill>
                <a:effectLst/>
                <a:latin typeface="Segoe UI"/>
                <a:ea typeface="Segoe UI"/>
                <a:cs typeface="Segoe UI"/>
              </a:rPr>
              <a:t> </a:t>
            </a:r>
            <a:r>
              <a:rPr lang="es-ES" sz="1400" b="0" i="0" strike="noStrike" cap="none" baseline="0" dirty="0" err="1">
                <a:solidFill>
                  <a:srgbClr val="000000"/>
                </a:solidFill>
                <a:effectLst/>
                <a:latin typeface="Segoe UI"/>
                <a:ea typeface="Segoe UI"/>
                <a:cs typeface="Segoe UI"/>
              </a:rPr>
              <a:t>Vision</a:t>
            </a:r>
            <a:r>
              <a:rPr lang="es-ES" sz="1400" b="0" i="0" strike="noStrike" cap="none" baseline="0" dirty="0">
                <a:solidFill>
                  <a:srgbClr val="000000"/>
                </a:solidFill>
                <a:effectLst/>
                <a:latin typeface="Segoe UI"/>
                <a:ea typeface="Segoe UI"/>
                <a:cs typeface="Segoe UI"/>
              </a:rPr>
              <a:t> de Azure</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455100"/>
            <a:ext cx="8957333" cy="213360"/>
          </a:xfrm>
        </p:spPr>
        <p:txBody>
          <a:bodyPr/>
          <a:lstStyle/>
          <a:p>
            <a:r>
              <a:rPr lang="es-ES" sz="1400" b="1" i="0" strike="noStrike" cap="none" baseline="0">
                <a:solidFill>
                  <a:srgbClr val="000000"/>
                </a:solidFill>
                <a:effectLst/>
                <a:latin typeface="Segoe UI Semibold"/>
                <a:ea typeface="Segoe UI Semibold"/>
                <a:cs typeface="Segoe UI Semibold"/>
              </a:rPr>
              <a:t>¿Qué SDK te permite conectarte a recursos en un proyecto?</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790250"/>
            <a:ext cx="8775098" cy="725424"/>
          </a:xfrm>
        </p:spPr>
        <p:txBody>
          <a:bodyPr/>
          <a:lstStyle/>
          <a:p>
            <a:r>
              <a:rPr lang="es-ES" sz="1400" b="0" i="0" strike="noStrike" cap="none" baseline="0">
                <a:solidFill>
                  <a:srgbClr val="000000"/>
                </a:solidFill>
                <a:effectLst/>
                <a:latin typeface="Segoe UI"/>
                <a:ea typeface="Segoe UI"/>
                <a:cs typeface="Segoe UI"/>
              </a:rPr>
              <a:t>SDK de Foundry Tools </a:t>
            </a:r>
          </a:p>
          <a:p>
            <a:r>
              <a:rPr lang="es-ES" sz="1400" b="0" i="0" strike="noStrike" cap="none" baseline="0">
                <a:solidFill>
                  <a:srgbClr val="000000"/>
                </a:solidFill>
                <a:effectLst/>
                <a:latin typeface="Segoe UI"/>
                <a:ea typeface="Segoe UI"/>
                <a:cs typeface="Segoe UI"/>
              </a:rPr>
              <a:t>SDK de kernel semántico</a:t>
            </a:r>
          </a:p>
          <a:p>
            <a:r>
              <a:rPr lang="es-ES" sz="1400" b="0" i="0" strike="noStrike" cap="none" baseline="0">
                <a:solidFill>
                  <a:srgbClr val="000000"/>
                </a:solidFill>
                <a:effectLst/>
                <a:latin typeface="Segoe UI"/>
                <a:ea typeface="Segoe UI"/>
                <a:cs typeface="Segoe UI"/>
              </a:rPr>
              <a:t>SDK de Microsoft Foundry</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1</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2950739"/>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61661" y="350809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363218"/>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r>
              <a:rPr lang="es-ES" sz="1800" b="0" i="0" strike="noStrike" cap="none" baseline="0">
                <a:solidFill>
                  <a:srgbClr val="000000"/>
                </a:solidFill>
                <a:effectLst/>
                <a:latin typeface="Segoe UI"/>
                <a:ea typeface="Segoe UI"/>
                <a:cs typeface="Segoe UI"/>
              </a:rPr>
              <a:t>
          </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63852" y="533503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63852" y="255116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5" name="Footer Placeholder 2">
            <a:extLst>
              <a:ext uri="{FF2B5EF4-FFF2-40B4-BE49-F238E27FC236}">
                <a16:creationId xmlns:a16="http://schemas.microsoft.com/office/drawing/2014/main" id="{C74A5737-C95E-CA59-57E8-C28449A30A96}"/>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sz="1000">
              <a:solidFill>
                <a:srgbClr val="000000"/>
              </a:solidFill>
              <a:latin typeface="Segoe UI"/>
            </a:endParaRPr>
          </a:p>
        </p:txBody>
      </p:sp>
    </p:spTree>
    <p:extLst>
      <p:ext uri="{BB962C8B-B14F-4D97-AF65-F5344CB8AC3E}">
        <p14:creationId xmlns:p14="http://schemas.microsoft.com/office/powerpoint/2010/main" val="161406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1561763"/>
            <a:ext cx="6345239" cy="2438400"/>
          </a:xfrm>
        </p:spPr>
        <p:txBody>
          <a:bodyPr/>
          <a:lstStyle/>
          <a:p>
            <a:r>
              <a:rPr lang="es-ES" sz="4000" b="0" i="0" strike="noStrike" cap="none" baseline="0">
                <a:solidFill>
                  <a:srgbClr val="000000"/>
                </a:solidFill>
                <a:effectLst/>
                <a:latin typeface="Segoe UI"/>
                <a:ea typeface="Segoe UI"/>
                <a:cs typeface="Segoe UI"/>
              </a:rPr>
              <a:t>Seleccionar e implementar modelos desde el catálogo de modelos</a:t>
            </a:r>
          </a:p>
        </p:txBody>
      </p:sp>
      <p:sp>
        <p:nvSpPr>
          <p:cNvPr id="3" name="Text Placeholder 2"/>
          <p:cNvSpPr>
            <a:spLocks noGrp="1"/>
          </p:cNvSpPr>
          <p:nvPr>
            <p:ph type="body" idx="1"/>
          </p:nvPr>
        </p:nvSpPr>
        <p:spPr>
          <a:xfrm>
            <a:off x="569910" y="4062300"/>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https://aka.ms/mslearn-ai-models</a:t>
            </a:r>
            <a:endParaRPr lang="en-US" noProof="0">
              <a:solidFill>
                <a:schemeClr val="accent2"/>
              </a:solidFill>
            </a:endParaRPr>
          </a:p>
        </p:txBody>
      </p:sp>
      <p:sp>
        <p:nvSpPr>
          <p:cNvPr id="4" name="Footer Placeholder 2">
            <a:extLst>
              <a:ext uri="{FF2B5EF4-FFF2-40B4-BE49-F238E27FC236}">
                <a16:creationId xmlns:a16="http://schemas.microsoft.com/office/drawing/2014/main" id="{4E91EE31-9D7F-EA9F-160E-5A4430C2F962}"/>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9009040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C6F6EC-1945-454D-3AF6-33DC6AA07BC6}"/>
              </a:ext>
            </a:extLst>
          </p:cNvPr>
          <p:cNvSpPr>
            <a:spLocks noGrp="1"/>
          </p:cNvSpPr>
          <p:nvPr>
            <p:ph type="title"/>
          </p:nvPr>
        </p:nvSpPr>
        <p:spPr>
          <a:xfrm>
            <a:off x="588262" y="585216"/>
            <a:ext cx="8193024" cy="487680"/>
          </a:xfrm>
        </p:spPr>
        <p:txBody>
          <a:bodyPr/>
          <a:lstStyle/>
          <a:p>
            <a:r>
              <a:rPr lang="es-ES" sz="3200" b="0" i="0" strike="noStrike" cap="none" baseline="0">
                <a:solidFill>
                  <a:srgbClr val="000000"/>
                </a:solidFill>
                <a:effectLst/>
                <a:latin typeface="Segoe UI Semibold"/>
                <a:ea typeface="Segoe UI Semibold"/>
                <a:cs typeface="Segoe UI Semibold"/>
              </a:rPr>
              <a:t>¿Qué es el catálogo de modelos?</a:t>
            </a:r>
          </a:p>
        </p:txBody>
      </p:sp>
      <p:sp>
        <p:nvSpPr>
          <p:cNvPr id="6" name="TextBox 5">
            <a:extLst>
              <a:ext uri="{FF2B5EF4-FFF2-40B4-BE49-F238E27FC236}">
                <a16:creationId xmlns:a16="http://schemas.microsoft.com/office/drawing/2014/main" id="{4E7F5979-512C-FC92-6825-336C7871BFF3}"/>
              </a:ext>
            </a:extLst>
          </p:cNvPr>
          <p:cNvSpPr txBox="1"/>
          <p:nvPr/>
        </p:nvSpPr>
        <p:spPr>
          <a:xfrm>
            <a:off x="579437" y="1436746"/>
            <a:ext cx="3798669" cy="2215991"/>
          </a:xfrm>
          <a:prstGeom prst="rect">
            <a:avLst/>
          </a:prstGeom>
          <a:noFill/>
        </p:spPr>
        <p:txBody>
          <a:bodyPr wrap="square" lIns="0" tIns="0" rIns="0" bIns="0" rtlCol="0">
            <a:spAutoFit/>
          </a:bodyPr>
          <a:lstStyle/>
          <a:p>
            <a:pPr algn="l">
              <a:spcAft>
                <a:spcPts val="1200"/>
              </a:spcAft>
            </a:pPr>
            <a:r>
              <a:rPr lang="es-ES" sz="1800" b="0" i="0" strike="noStrike" cap="none" baseline="0" dirty="0">
                <a:solidFill>
                  <a:srgbClr val="000000"/>
                </a:solidFill>
                <a:effectLst/>
                <a:latin typeface="Segoe UI"/>
                <a:ea typeface="Segoe UI"/>
                <a:cs typeface="Segoe UI"/>
              </a:rPr>
              <a:t>Un repositorio central de modelos:</a:t>
            </a:r>
          </a:p>
          <a:p>
            <a:pPr marL="342900" indent="-342900" algn="l">
              <a:spcAft>
                <a:spcPts val="1200"/>
              </a:spcAft>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Modelos de </a:t>
            </a:r>
            <a:r>
              <a:rPr lang="es-ES" sz="1600" b="0" i="0" strike="noStrike" cap="none" baseline="0" dirty="0" err="1">
                <a:solidFill>
                  <a:srgbClr val="000000"/>
                </a:solidFill>
                <a:effectLst/>
                <a:latin typeface="Segoe UI"/>
                <a:ea typeface="Segoe UI"/>
                <a:cs typeface="Segoe UI"/>
              </a:rPr>
              <a:t>OpenAI</a:t>
            </a:r>
            <a:r>
              <a:rPr lang="es-ES" sz="1600" b="0" i="0" strike="noStrike" cap="none" baseline="0" dirty="0">
                <a:solidFill>
                  <a:srgbClr val="000000"/>
                </a:solidFill>
                <a:effectLst/>
                <a:latin typeface="Segoe UI"/>
                <a:ea typeface="Segoe UI"/>
                <a:cs typeface="Segoe UI"/>
              </a:rPr>
              <a:t> (como los modelos de GPT)</a:t>
            </a:r>
          </a:p>
          <a:p>
            <a:pPr marL="342900" indent="-342900" algn="l">
              <a:spcAft>
                <a:spcPts val="1200"/>
              </a:spcAft>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Modelos de Microsoft (como los modelos de Phi)</a:t>
            </a:r>
          </a:p>
          <a:p>
            <a:pPr marL="342900" indent="-342900" algn="l">
              <a:spcAft>
                <a:spcPts val="1200"/>
              </a:spcAft>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Modelos de terceros (Mistral, </a:t>
            </a:r>
            <a:r>
              <a:rPr lang="es-ES" sz="1600" b="0" i="0" strike="noStrike" cap="none" baseline="0" dirty="0" err="1">
                <a:solidFill>
                  <a:srgbClr val="000000"/>
                </a:solidFill>
                <a:effectLst/>
                <a:latin typeface="Segoe UI"/>
                <a:ea typeface="Segoe UI"/>
                <a:cs typeface="Segoe UI"/>
              </a:rPr>
              <a:t>Nvidia</a:t>
            </a:r>
            <a:r>
              <a:rPr lang="es-ES" sz="1600" b="0" i="0" strike="noStrike" cap="none" baseline="0" dirty="0">
                <a:solidFill>
                  <a:srgbClr val="000000"/>
                </a:solidFill>
                <a:effectLst/>
                <a:latin typeface="Segoe UI"/>
                <a:ea typeface="Segoe UI"/>
                <a:cs typeface="Segoe UI"/>
              </a:rPr>
              <a:t> Meta, </a:t>
            </a:r>
            <a:r>
              <a:rPr lang="es-ES" sz="1600" b="0" i="0" strike="noStrike" cap="none" baseline="0" dirty="0" err="1">
                <a:solidFill>
                  <a:srgbClr val="000000"/>
                </a:solidFill>
                <a:effectLst/>
                <a:latin typeface="Segoe UI"/>
                <a:ea typeface="Segoe UI"/>
                <a:cs typeface="Segoe UI"/>
              </a:rPr>
              <a:t>Cohere</a:t>
            </a:r>
            <a:r>
              <a:rPr lang="es-ES" sz="1600" b="0" i="0" strike="noStrike" cap="none" baseline="0" dirty="0">
                <a:solidFill>
                  <a:srgbClr val="000000"/>
                </a:solidFill>
                <a:effectLst/>
                <a:latin typeface="Segoe UI"/>
                <a:ea typeface="Segoe UI"/>
                <a:cs typeface="Segoe UI"/>
              </a:rPr>
              <a:t> y otros)</a:t>
            </a:r>
          </a:p>
        </p:txBody>
      </p:sp>
      <p:graphicFrame>
        <p:nvGraphicFramePr>
          <p:cNvPr id="7" name="Table 6">
            <a:extLst>
              <a:ext uri="{FF2B5EF4-FFF2-40B4-BE49-F238E27FC236}">
                <a16:creationId xmlns:a16="http://schemas.microsoft.com/office/drawing/2014/main" id="{6801F9AC-D1C0-0390-C282-08A2BFC7FB2B}"/>
              </a:ext>
            </a:extLst>
          </p:cNvPr>
          <p:cNvGraphicFramePr>
            <a:graphicFrameLocks noGrp="1"/>
          </p:cNvGraphicFramePr>
          <p:nvPr>
            <p:extLst>
              <p:ext uri="{D42A27DB-BD31-4B8C-83A1-F6EECF244321}">
                <p14:modId xmlns:p14="http://schemas.microsoft.com/office/powerpoint/2010/main" val="3081551220"/>
              </p:ext>
            </p:extLst>
          </p:nvPr>
        </p:nvGraphicFramePr>
        <p:xfrm>
          <a:off x="588262" y="3785079"/>
          <a:ext cx="3582943" cy="2386995"/>
        </p:xfrm>
        <a:graphic>
          <a:graphicData uri="http://schemas.openxmlformats.org/drawingml/2006/table">
            <a:tbl>
              <a:tblPr firstRow="1" bandRow="1">
                <a:tableStyleId>{72833802-FEF1-4C79-8D5D-14CF1EAF98D9}</a:tableStyleId>
              </a:tblPr>
              <a:tblGrid>
                <a:gridCol w="2137685">
                  <a:extLst>
                    <a:ext uri="{9D8B030D-6E8A-4147-A177-3AD203B41FA5}">
                      <a16:colId xmlns:a16="http://schemas.microsoft.com/office/drawing/2014/main" val="2059161411"/>
                    </a:ext>
                  </a:extLst>
                </a:gridCol>
                <a:gridCol w="1445258">
                  <a:extLst>
                    <a:ext uri="{9D8B030D-6E8A-4147-A177-3AD203B41FA5}">
                      <a16:colId xmlns:a16="http://schemas.microsoft.com/office/drawing/2014/main" val="3139723514"/>
                    </a:ext>
                  </a:extLst>
                </a:gridCol>
              </a:tblGrid>
              <a:tr h="373767">
                <a:tc gridSpan="2">
                  <a:txBody>
                    <a:bodyPr/>
                    <a:lstStyle/>
                    <a:p>
                      <a:pPr algn="l" fontAlgn="t"/>
                      <a:r>
                        <a:rPr lang="es-ES" sz="1400" b="1" i="0" strike="noStrike" cap="none" baseline="0" dirty="0">
                          <a:solidFill>
                            <a:srgbClr val="FFFFFF"/>
                          </a:solidFill>
                          <a:effectLst/>
                          <a:latin typeface="Segoe UI"/>
                          <a:ea typeface="Segoe UI"/>
                          <a:cs typeface="Segoe UI"/>
                        </a:rPr>
                        <a:t>Factores de selección de modelos</a:t>
                      </a:r>
                      <a:endParaRPr lang="en-US" sz="1400" noProof="0" dirty="0">
                        <a:effectLst/>
                      </a:endParaRPr>
                    </a:p>
                  </a:txBody>
                  <a:tcPr/>
                </a:tc>
                <a:tc hMerge="1">
                  <a:txBody>
                    <a:bodyPr/>
                    <a:lstStyle/>
                    <a:p>
                      <a:endParaRPr lang="en-US"/>
                    </a:p>
                  </a:txBody>
                  <a:tcPr/>
                </a:tc>
                <a:extLst>
                  <a:ext uri="{0D108BD9-81ED-4DB2-BD59-A6C34878D82A}">
                    <a16:rowId xmlns:a16="http://schemas.microsoft.com/office/drawing/2014/main" val="1177612388"/>
                  </a:ext>
                </a:extLst>
              </a:tr>
              <a:tr h="373767">
                <a:tc>
                  <a:txBody>
                    <a:bodyPr/>
                    <a:lstStyle/>
                    <a:p>
                      <a:pPr algn="l" fontAlgn="t"/>
                      <a:r>
                        <a:rPr lang="es-ES" sz="1400" b="0" i="0" strike="noStrike" cap="none" baseline="0" dirty="0">
                          <a:solidFill>
                            <a:srgbClr val="000000"/>
                          </a:solidFill>
                          <a:effectLst/>
                          <a:latin typeface="Segoe UI"/>
                          <a:ea typeface="Segoe UI"/>
                          <a:cs typeface="Segoe UI"/>
                        </a:rPr>
                        <a:t>Proveedor y licencia</a:t>
                      </a:r>
                    </a:p>
                  </a:txBody>
                  <a:tcPr/>
                </a:tc>
                <a:tc>
                  <a:txBody>
                    <a:bodyPr/>
                    <a:lstStyle/>
                    <a:p>
                      <a:pPr algn="ctr" fontAlgn="t"/>
                      <a:r>
                        <a:rPr lang="en-US" sz="1800" b="0" noProof="0">
                          <a:solidFill>
                            <a:schemeClr val="accent2"/>
                          </a:solidFill>
                          <a:effectLst/>
                          <a:latin typeface="Aptos" panose="020B0004020202020204" pitchFamily="34" charset="0"/>
                        </a:rPr>
                        <a:t>✓</a:t>
                      </a:r>
                      <a:endParaRPr lang="en-US" sz="1800" b="0" noProof="0">
                        <a:solidFill>
                          <a:schemeClr val="accent2"/>
                        </a:solidFill>
                        <a:effectLst/>
                      </a:endParaRPr>
                    </a:p>
                  </a:txBody>
                  <a:tcPr/>
                </a:tc>
                <a:extLst>
                  <a:ext uri="{0D108BD9-81ED-4DB2-BD59-A6C34878D82A}">
                    <a16:rowId xmlns:a16="http://schemas.microsoft.com/office/drawing/2014/main" val="2086093658"/>
                  </a:ext>
                </a:extLst>
              </a:tr>
              <a:tr h="373767">
                <a:tc>
                  <a:txBody>
                    <a:bodyPr/>
                    <a:lstStyle/>
                    <a:p>
                      <a:pPr algn="l" fontAlgn="t"/>
                      <a:r>
                        <a:rPr lang="es-ES" sz="1400" b="0" i="0" strike="noStrike" cap="none" baseline="0">
                          <a:solidFill>
                            <a:srgbClr val="000000"/>
                          </a:solidFill>
                          <a:effectLst/>
                          <a:latin typeface="Segoe UI"/>
                          <a:ea typeface="Segoe UI"/>
                          <a:cs typeface="Segoe UI"/>
                        </a:rPr>
                        <a:t>Tamaño y coste</a:t>
                      </a:r>
                    </a:p>
                  </a:txBody>
                  <a:tcPr/>
                </a:tc>
                <a:tc>
                  <a:txBody>
                    <a:bodyPr/>
                    <a:lstStyle/>
                    <a:p>
                      <a:pPr algn="ctr" fontAlgn="t"/>
                      <a:r>
                        <a:rPr kumimoji="0" lang="en-US" sz="1800" b="0" i="0" u="none" strike="noStrike" kern="1200" cap="none" spc="0" normalizeH="0" baseline="0" noProof="0">
                          <a:ln>
                            <a:noFill/>
                          </a:ln>
                          <a:solidFill>
                            <a:srgbClr val="BF3AC4"/>
                          </a:solidFill>
                          <a:effectLst/>
                          <a:uLnTx/>
                          <a:uFillTx/>
                          <a:latin typeface="Aptos" panose="020B0004020202020204" pitchFamily="34" charset="0"/>
                          <a:ea typeface="+mn-ea"/>
                          <a:cs typeface="+mn-cs"/>
                        </a:rPr>
                        <a:t>✓</a:t>
                      </a:r>
                      <a:endParaRPr lang="en-US" sz="1400" b="0" noProof="0">
                        <a:effectLst/>
                      </a:endParaRPr>
                    </a:p>
                  </a:txBody>
                  <a:tcPr/>
                </a:tc>
                <a:extLst>
                  <a:ext uri="{0D108BD9-81ED-4DB2-BD59-A6C34878D82A}">
                    <a16:rowId xmlns:a16="http://schemas.microsoft.com/office/drawing/2014/main" val="1647801661"/>
                  </a:ext>
                </a:extLst>
              </a:tr>
              <a:tr h="373767">
                <a:tc>
                  <a:txBody>
                    <a:bodyPr/>
                    <a:lstStyle/>
                    <a:p>
                      <a:pPr algn="l" fontAlgn="t"/>
                      <a:r>
                        <a:rPr lang="es-ES" sz="1400" b="0" i="0" strike="noStrike" cap="none" baseline="0" dirty="0">
                          <a:solidFill>
                            <a:srgbClr val="000000"/>
                          </a:solidFill>
                          <a:effectLst/>
                          <a:latin typeface="Segoe UI"/>
                          <a:ea typeface="Segoe UI"/>
                          <a:cs typeface="Segoe UI"/>
                        </a:rPr>
                        <a:t>Métricas de rendimiento</a:t>
                      </a:r>
                    </a:p>
                  </a:txBody>
                  <a:tcPr/>
                </a:tc>
                <a:tc>
                  <a:txBody>
                    <a:bodyPr/>
                    <a:lstStyle/>
                    <a:p>
                      <a:pPr algn="ctr" fontAlgn="t"/>
                      <a:r>
                        <a:rPr kumimoji="0" lang="en-US" sz="1800" b="0" i="0" u="none" strike="noStrike" kern="1200" cap="none" spc="0" normalizeH="0" baseline="0" noProof="0">
                          <a:ln>
                            <a:noFill/>
                          </a:ln>
                          <a:solidFill>
                            <a:srgbClr val="BF3AC4"/>
                          </a:solidFill>
                          <a:effectLst/>
                          <a:uLnTx/>
                          <a:uFillTx/>
                          <a:latin typeface="Aptos" panose="020B0004020202020204" pitchFamily="34" charset="0"/>
                          <a:ea typeface="+mn-ea"/>
                          <a:cs typeface="+mn-cs"/>
                        </a:rPr>
                        <a:t>✓</a:t>
                      </a:r>
                      <a:endParaRPr lang="en-US" sz="1400" b="0" noProof="0">
                        <a:effectLst/>
                      </a:endParaRPr>
                    </a:p>
                  </a:txBody>
                  <a:tcPr/>
                </a:tc>
                <a:extLst>
                  <a:ext uri="{0D108BD9-81ED-4DB2-BD59-A6C34878D82A}">
                    <a16:rowId xmlns:a16="http://schemas.microsoft.com/office/drawing/2014/main" val="29189123"/>
                  </a:ext>
                </a:extLst>
              </a:tr>
              <a:tr h="373767">
                <a:tc>
                  <a:txBody>
                    <a:bodyPr/>
                    <a:lstStyle/>
                    <a:p>
                      <a:pPr algn="l" fontAlgn="t"/>
                      <a:r>
                        <a:rPr lang="es-ES" sz="1400" b="0" i="0" strike="noStrike" cap="none" baseline="0">
                          <a:solidFill>
                            <a:srgbClr val="000000"/>
                          </a:solidFill>
                          <a:effectLst/>
                          <a:latin typeface="Segoe UI"/>
                          <a:ea typeface="Segoe UI"/>
                          <a:cs typeface="Segoe UI"/>
                        </a:rPr>
                        <a:t>Opciones de implementación</a:t>
                      </a:r>
                      <a:endParaRPr lang="en-US" sz="1400" b="0" noProof="0">
                        <a:effectLst/>
                      </a:endParaRPr>
                    </a:p>
                  </a:txBody>
                  <a:tcPr/>
                </a:tc>
                <a:tc>
                  <a:txBody>
                    <a:bodyPr/>
                    <a:lstStyle/>
                    <a:p>
                      <a:pPr algn="ctr" fontAlgn="t"/>
                      <a:r>
                        <a:rPr kumimoji="0" lang="en-US" sz="1800" b="0" i="0" u="none" strike="noStrike" kern="1200" cap="none" spc="0" normalizeH="0" baseline="0" noProof="0">
                          <a:ln>
                            <a:noFill/>
                          </a:ln>
                          <a:solidFill>
                            <a:srgbClr val="BF3AC4"/>
                          </a:solidFill>
                          <a:effectLst/>
                          <a:uLnTx/>
                          <a:uFillTx/>
                          <a:latin typeface="Aptos" panose="020B0004020202020204" pitchFamily="34" charset="0"/>
                          <a:ea typeface="+mn-ea"/>
                          <a:cs typeface="+mn-cs"/>
                        </a:rPr>
                        <a:t>✓</a:t>
                      </a:r>
                      <a:endParaRPr lang="en-US" sz="1400" b="0" noProof="0">
                        <a:effectLst/>
                      </a:endParaRPr>
                    </a:p>
                  </a:txBody>
                  <a:tcPr/>
                </a:tc>
                <a:extLst>
                  <a:ext uri="{0D108BD9-81ED-4DB2-BD59-A6C34878D82A}">
                    <a16:rowId xmlns:a16="http://schemas.microsoft.com/office/drawing/2014/main" val="1597239433"/>
                  </a:ext>
                </a:extLst>
              </a:tr>
              <a:tr h="373767">
                <a:tc>
                  <a:txBody>
                    <a:bodyPr/>
                    <a:lstStyle/>
                    <a:p>
                      <a:pPr algn="l" fontAlgn="t"/>
                      <a:r>
                        <a:rPr lang="es-ES" sz="1400" b="0" i="0" strike="noStrike" cap="none" baseline="0">
                          <a:solidFill>
                            <a:srgbClr val="000000"/>
                          </a:solidFill>
                          <a:effectLst/>
                          <a:latin typeface="Segoe UI"/>
                          <a:ea typeface="Segoe UI"/>
                          <a:cs typeface="Segoe UI"/>
                        </a:rPr>
                        <a:t>Disponibilidad regional</a:t>
                      </a:r>
                      <a:endParaRPr lang="en-US" sz="1400" b="0" noProof="0">
                        <a:effectLst/>
                      </a:endParaRPr>
                    </a:p>
                  </a:txBody>
                  <a:tcPr/>
                </a:tc>
                <a:tc>
                  <a:txBody>
                    <a:bodyPr/>
                    <a:lstStyle/>
                    <a:p>
                      <a:pPr algn="ctr" fontAlgn="t"/>
                      <a:r>
                        <a:rPr kumimoji="0" lang="en-US" sz="1800" b="0" i="0" u="none" strike="noStrike" kern="1200" cap="none" spc="0" normalizeH="0" baseline="0" noProof="0" dirty="0">
                          <a:ln>
                            <a:noFill/>
                          </a:ln>
                          <a:solidFill>
                            <a:srgbClr val="BF3AC4"/>
                          </a:solidFill>
                          <a:effectLst/>
                          <a:uLnTx/>
                          <a:uFillTx/>
                          <a:latin typeface="Aptos" panose="020B0004020202020204" pitchFamily="34" charset="0"/>
                          <a:ea typeface="+mn-ea"/>
                          <a:cs typeface="+mn-cs"/>
                        </a:rPr>
                        <a:t>✓</a:t>
                      </a:r>
                      <a:endParaRPr lang="en-US" sz="1400" b="0" noProof="0" dirty="0">
                        <a:effectLst/>
                      </a:endParaRPr>
                    </a:p>
                  </a:txBody>
                  <a:tcPr/>
                </a:tc>
                <a:extLst>
                  <a:ext uri="{0D108BD9-81ED-4DB2-BD59-A6C34878D82A}">
                    <a16:rowId xmlns:a16="http://schemas.microsoft.com/office/drawing/2014/main" val="1839304707"/>
                  </a:ext>
                </a:extLst>
              </a:tr>
            </a:tbl>
          </a:graphicData>
        </a:graphic>
      </p:graphicFrame>
      <p:sp>
        <p:nvSpPr>
          <p:cNvPr id="3" name="Footer Placeholder 2">
            <a:extLst>
              <a:ext uri="{FF2B5EF4-FFF2-40B4-BE49-F238E27FC236}">
                <a16:creationId xmlns:a16="http://schemas.microsoft.com/office/drawing/2014/main" id="{7E6905F2-9B74-300B-57C4-9BD11CE7C41E}"/>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pic>
        <p:nvPicPr>
          <p:cNvPr id="2" name="Picture 1">
            <a:extLst>
              <a:ext uri="{FF2B5EF4-FFF2-40B4-BE49-F238E27FC236}">
                <a16:creationId xmlns:a16="http://schemas.microsoft.com/office/drawing/2014/main" id="{2BE4B037-9D7E-8068-FDF7-17D41BABC9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13630" y="1436746"/>
            <a:ext cx="6840565" cy="5144106"/>
          </a:xfrm>
          <a:prstGeom prst="rect">
            <a:avLst/>
          </a:prstGeom>
        </p:spPr>
      </p:pic>
    </p:spTree>
    <p:extLst>
      <p:ext uri="{BB962C8B-B14F-4D97-AF65-F5344CB8AC3E}">
        <p14:creationId xmlns:p14="http://schemas.microsoft.com/office/powerpoint/2010/main" val="31169956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0923-83FB-66DD-94AA-B75CBCCC88FD}"/>
              </a:ext>
            </a:extLst>
          </p:cNvPr>
          <p:cNvSpPr>
            <a:spLocks noGrp="1"/>
          </p:cNvSpPr>
          <p:nvPr>
            <p:ph type="title"/>
          </p:nvPr>
        </p:nvSpPr>
        <p:spPr>
          <a:xfrm>
            <a:off x="588262" y="585216"/>
            <a:ext cx="11013474" cy="975360"/>
          </a:xfrm>
        </p:spPr>
        <p:txBody>
          <a:bodyPr/>
          <a:lstStyle/>
          <a:p>
            <a:r>
              <a:rPr lang="es-ES" sz="3200" b="0" i="0" strike="noStrike" cap="none" baseline="0">
                <a:solidFill>
                  <a:srgbClr val="000000"/>
                </a:solidFill>
                <a:effectLst/>
                <a:latin typeface="Segoe UI Semibold"/>
                <a:ea typeface="Segoe UI Semibold"/>
                <a:cs typeface="Segoe UI Semibold"/>
              </a:rPr>
              <a:t>Comparación de pruebas comparativas entre modelos</a:t>
            </a:r>
          </a:p>
        </p:txBody>
      </p:sp>
      <p:sp>
        <p:nvSpPr>
          <p:cNvPr id="3" name="Text Placeholder 2">
            <a:extLst>
              <a:ext uri="{FF2B5EF4-FFF2-40B4-BE49-F238E27FC236}">
                <a16:creationId xmlns:a16="http://schemas.microsoft.com/office/drawing/2014/main" id="{C3D54D61-8F1B-CF10-0843-59DD26795DD2}"/>
              </a:ext>
            </a:extLst>
          </p:cNvPr>
          <p:cNvSpPr>
            <a:spLocks noGrp="1"/>
          </p:cNvSpPr>
          <p:nvPr>
            <p:ph type="body" sz="quarter" idx="15"/>
          </p:nvPr>
        </p:nvSpPr>
        <p:spPr>
          <a:xfrm>
            <a:off x="586389" y="1591056"/>
            <a:ext cx="11013474" cy="801624"/>
          </a:xfrm>
        </p:spPr>
        <p:txBody>
          <a:bodyPr/>
          <a:lstStyle/>
          <a:p>
            <a:pPr marL="0" indent="0">
              <a:buNone/>
            </a:pPr>
            <a:r>
              <a:rPr lang="es-ES" sz="2000" b="1" i="0" strike="noStrike" cap="none" baseline="0">
                <a:solidFill>
                  <a:srgbClr val="000000"/>
                </a:solidFill>
                <a:effectLst/>
                <a:latin typeface="Segoe UI"/>
                <a:ea typeface="Segoe UI"/>
                <a:cs typeface="Segoe UI"/>
              </a:rPr>
              <a:t>Los bancos de pruebas de modelos </a:t>
            </a:r>
            <a:r>
              <a:rPr lang="es-ES" sz="2000" b="0" i="0" strike="noStrike" cap="none" baseline="0">
                <a:solidFill>
                  <a:srgbClr val="000000"/>
                </a:solidFill>
                <a:effectLst/>
                <a:latin typeface="Segoe UI"/>
                <a:ea typeface="Segoe UI"/>
                <a:cs typeface="Segoe UI"/>
              </a:rPr>
              <a:t>se usan para evaluar y comparar modelos de lenguaje</a:t>
            </a:r>
          </a:p>
          <a:p>
            <a:pPr marL="0" indent="0">
              <a:buNone/>
            </a:pPr>
            <a:endParaRPr lang="en-US" sz="1050" noProof="0"/>
          </a:p>
        </p:txBody>
      </p:sp>
      <p:sp>
        <p:nvSpPr>
          <p:cNvPr id="9" name="TextBox 8">
            <a:extLst>
              <a:ext uri="{FF2B5EF4-FFF2-40B4-BE49-F238E27FC236}">
                <a16:creationId xmlns:a16="http://schemas.microsoft.com/office/drawing/2014/main" id="{9190F79B-DBFA-9B63-DC1D-2644AA306B33}"/>
              </a:ext>
            </a:extLst>
          </p:cNvPr>
          <p:cNvSpPr txBox="1"/>
          <p:nvPr/>
        </p:nvSpPr>
        <p:spPr>
          <a:xfrm>
            <a:off x="903316" y="2273533"/>
            <a:ext cx="3402677" cy="368808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ct val="0"/>
              </a:spcAft>
              <a:buClrTx/>
              <a:buSzPct val="90000"/>
              <a:buFont typeface="Arial" panose="020B0604020202020204" pitchFamily="34" charset="0"/>
              <a:buNone/>
              <a:defRPr/>
            </a:pPr>
            <a:r>
              <a:rPr lang="es-ES" sz="2000" b="0" i="0" strike="noStrike" cap="none" baseline="0">
                <a:solidFill>
                  <a:srgbClr val="000000"/>
                </a:solidFill>
                <a:effectLst/>
                <a:latin typeface="Segoe UI"/>
                <a:ea typeface="Segoe UI"/>
                <a:cs typeface="Segoe UI"/>
              </a:rPr>
              <a:t>Métricas comunes:</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Índice de calidad</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Precisión</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Costos</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Coherencia</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Fluidez</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GPTSimilarity</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Base</a:t>
            </a: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Relevancia</a:t>
            </a:r>
          </a:p>
          <a:p>
            <a:pPr marL="137160" marR="0" lvl="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a:pPr>
            <a:r>
              <a:rPr lang="es-ES" sz="2000" b="0" i="0" strike="noStrike" cap="none" baseline="0">
                <a:solidFill>
                  <a:srgbClr val="000000"/>
                </a:solidFill>
                <a:effectLst/>
                <a:latin typeface="Segoe UI"/>
                <a:ea typeface="Segoe UI"/>
                <a:cs typeface="Segoe UI"/>
              </a:rPr>
              <a:t>Latencia</a:t>
            </a:r>
          </a:p>
        </p:txBody>
      </p:sp>
      <p:sp>
        <p:nvSpPr>
          <p:cNvPr id="4" name="Footer Placeholder 3">
            <a:extLst>
              <a:ext uri="{FF2B5EF4-FFF2-40B4-BE49-F238E27FC236}">
                <a16:creationId xmlns:a16="http://schemas.microsoft.com/office/drawing/2014/main" id="{51ABE88B-14BB-7986-EE2B-3C3564CA0EDC}"/>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5" name="Picture 2">
            <a:extLst>
              <a:ext uri="{FF2B5EF4-FFF2-40B4-BE49-F238E27FC236}">
                <a16:creationId xmlns:a16="http://schemas.microsoft.com/office/drawing/2014/main" id="{3F039E96-2927-83C8-F06D-02B76FF0D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051167" y="2206530"/>
            <a:ext cx="6003121" cy="421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0215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E409F-A522-8508-34F8-D720614945EC}"/>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Opciones de implementación de modelos</a:t>
            </a:r>
          </a:p>
        </p:txBody>
      </p:sp>
      <p:sp>
        <p:nvSpPr>
          <p:cNvPr id="10" name="TextBox 9">
            <a:extLst>
              <a:ext uri="{FF2B5EF4-FFF2-40B4-BE49-F238E27FC236}">
                <a16:creationId xmlns:a16="http://schemas.microsoft.com/office/drawing/2014/main" id="{AC72C114-32DD-0973-4B4F-832DCD0EA640}"/>
              </a:ext>
            </a:extLst>
          </p:cNvPr>
          <p:cNvSpPr txBox="1"/>
          <p:nvPr/>
        </p:nvSpPr>
        <p:spPr>
          <a:xfrm>
            <a:off x="588262" y="1760779"/>
            <a:ext cx="8810545" cy="307848"/>
          </a:xfrm>
          <a:prstGeom prst="rect">
            <a:avLst/>
          </a:prstGeom>
          <a:noFill/>
        </p:spPr>
        <p:txBody>
          <a:bodyPr wrap="none" lIns="0" tIns="0" rIns="0" bIns="0" rtlCol="0">
            <a:spAutoFit/>
          </a:bodyPr>
          <a:lstStyle/>
          <a:p>
            <a:pPr algn="l"/>
            <a:r>
              <a:rPr lang="es-ES" sz="2000" b="0" i="0" strike="noStrike" cap="none" baseline="0">
                <a:solidFill>
                  <a:srgbClr val="000000"/>
                </a:solidFill>
                <a:effectLst/>
                <a:latin typeface="Segoe UI"/>
                <a:ea typeface="Segoe UI"/>
                <a:cs typeface="Segoe UI"/>
              </a:rPr>
              <a:t>Para usar un modelo, debes implementarlo en un punto de conexión</a:t>
            </a:r>
          </a:p>
        </p:txBody>
      </p:sp>
      <p:graphicFrame>
        <p:nvGraphicFramePr>
          <p:cNvPr id="5" name="Table 4">
            <a:extLst>
              <a:ext uri="{FF2B5EF4-FFF2-40B4-BE49-F238E27FC236}">
                <a16:creationId xmlns:a16="http://schemas.microsoft.com/office/drawing/2014/main" id="{5AF32EA9-3749-1185-D495-723B759148E0}"/>
              </a:ext>
            </a:extLst>
          </p:cNvPr>
          <p:cNvGraphicFramePr>
            <a:graphicFrameLocks noGrp="1"/>
          </p:cNvGraphicFramePr>
          <p:nvPr/>
        </p:nvGraphicFramePr>
        <p:xfrm>
          <a:off x="695419" y="2360513"/>
          <a:ext cx="10906318" cy="2035379"/>
        </p:xfrm>
        <a:graphic>
          <a:graphicData uri="http://schemas.openxmlformats.org/drawingml/2006/table">
            <a:tbl>
              <a:tblPr firstRow="1">
                <a:tableStyleId>{0E3FDE45-AF77-4B5C-9715-49D594BDF05E}</a:tableStyleId>
              </a:tblPr>
              <a:tblGrid>
                <a:gridCol w="2197410">
                  <a:extLst>
                    <a:ext uri="{9D8B030D-6E8A-4147-A177-3AD203B41FA5}">
                      <a16:colId xmlns:a16="http://schemas.microsoft.com/office/drawing/2014/main" val="4180978255"/>
                    </a:ext>
                  </a:extLst>
                </a:gridCol>
                <a:gridCol w="3066335">
                  <a:extLst>
                    <a:ext uri="{9D8B030D-6E8A-4147-A177-3AD203B41FA5}">
                      <a16:colId xmlns:a16="http://schemas.microsoft.com/office/drawing/2014/main" val="544472128"/>
                    </a:ext>
                  </a:extLst>
                </a:gridCol>
                <a:gridCol w="2981587">
                  <a:extLst>
                    <a:ext uri="{9D8B030D-6E8A-4147-A177-3AD203B41FA5}">
                      <a16:colId xmlns:a16="http://schemas.microsoft.com/office/drawing/2014/main" val="3988992798"/>
                    </a:ext>
                  </a:extLst>
                </a:gridCol>
                <a:gridCol w="2660986">
                  <a:extLst>
                    <a:ext uri="{9D8B030D-6E8A-4147-A177-3AD203B41FA5}">
                      <a16:colId xmlns:a16="http://schemas.microsoft.com/office/drawing/2014/main" val="436481307"/>
                    </a:ext>
                  </a:extLst>
                </a:gridCol>
              </a:tblGrid>
              <a:tr h="339066">
                <a:tc>
                  <a:txBody>
                    <a:bodyPr/>
                    <a:lstStyle/>
                    <a:p>
                      <a:pPr algn="l" fontAlgn="t"/>
                      <a:endParaRPr lang="en-US" sz="1800">
                        <a:effectLst/>
                      </a:endParaRPr>
                    </a:p>
                  </a:txBody>
                  <a:tcPr marL="22033" marR="22033" marT="11016" marB="11016">
                    <a:lnB w="19050" cap="flat" cmpd="sng" algn="ctr">
                      <a:solidFill>
                        <a:schemeClr val="accent2"/>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Semibold"/>
                          <a:ea typeface="Segoe UI Semibold"/>
                          <a:cs typeface="Segoe UI Semibold"/>
                        </a:rPr>
                        <a:t>Implementación estándar</a:t>
                      </a:r>
                    </a:p>
                  </a:txBody>
                  <a:tcPr marL="22033" marR="22033" marT="11016" marB="11016">
                    <a:lnB w="19050" cap="flat" cmpd="sng" algn="ctr">
                      <a:solidFill>
                        <a:schemeClr val="accent2"/>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Semibold"/>
                          <a:ea typeface="Segoe UI Semibold"/>
                          <a:cs typeface="Segoe UI Semibold"/>
                        </a:rPr>
                        <a:t>Proceso sin servidor</a:t>
                      </a:r>
                    </a:p>
                  </a:txBody>
                  <a:tcPr marL="22033" marR="22033" marT="11016" marB="11016">
                    <a:lnB w="19050" cap="flat" cmpd="sng" algn="ctr">
                      <a:solidFill>
                        <a:schemeClr val="accent2"/>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Semibold"/>
                          <a:ea typeface="Segoe UI Semibold"/>
                          <a:cs typeface="Segoe UI Semibold"/>
                        </a:rPr>
                        <a:t>Proceso administrado</a:t>
                      </a:r>
                    </a:p>
                  </a:txBody>
                  <a:tcPr marL="22033" marR="22033" marT="11016" marB="11016">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48420568"/>
                  </a:ext>
                </a:extLst>
              </a:tr>
              <a:tr h="662956">
                <a:tc>
                  <a:txBody>
                    <a:bodyPr/>
                    <a:lstStyle/>
                    <a:p>
                      <a:pPr algn="l" fontAlgn="t"/>
                      <a:r>
                        <a:rPr lang="es-ES" sz="1600" b="0" i="0" strike="noStrike" cap="none" baseline="0">
                          <a:solidFill>
                            <a:srgbClr val="000000"/>
                          </a:solidFill>
                          <a:effectLst/>
                          <a:latin typeface="Segoe UI Semibold"/>
                          <a:ea typeface="Segoe UI Semibold"/>
                          <a:cs typeface="Segoe UI Semibold"/>
                        </a:rPr>
                        <a:t>Modelos admitidos</a:t>
                      </a:r>
                    </a:p>
                  </a:txBody>
                  <a:tcPr marL="22033" marR="22033" marT="11016" marB="11016" anchor="ctr">
                    <a:lnT w="19050" cap="flat" cmpd="sng" algn="ctr">
                      <a:solidFill>
                        <a:schemeClr val="accent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marL="0" indent="0" algn="l" fontAlgn="t">
                        <a:buFont typeface="Arial" panose="020B0604020202020204" pitchFamily="34" charset="0"/>
                        <a:buNone/>
                      </a:pPr>
                      <a:r>
                        <a:rPr lang="es-ES" sz="1600" b="0" i="0" strike="noStrike" cap="none" baseline="0">
                          <a:solidFill>
                            <a:srgbClr val="000000"/>
                          </a:solidFill>
                          <a:effectLst/>
                          <a:latin typeface="Segoe UI"/>
                          <a:ea typeface="Segoe UI"/>
                          <a:cs typeface="Segoe UI"/>
                        </a:rPr>
                        <a:t>Modelos de Microsoft Foundry</a:t>
                      </a:r>
                    </a:p>
                  </a:txBody>
                  <a:tcPr marL="22033" marR="22033" marT="11016" marB="11016" anchor="ctr">
                    <a:lnT w="19050" cap="flat" cmpd="sng" algn="ctr">
                      <a:solidFill>
                        <a:schemeClr val="accent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marL="0" indent="0" algn="l" fontAlgn="t">
                        <a:buFont typeface="Arial" panose="020B0604020202020204" pitchFamily="34" charset="0"/>
                        <a:buNone/>
                      </a:pPr>
                      <a:r>
                        <a:rPr lang="es-ES" sz="1600" b="0" i="0" strike="noStrike" cap="none" baseline="0">
                          <a:solidFill>
                            <a:srgbClr val="000000"/>
                          </a:solidFill>
                          <a:effectLst/>
                          <a:latin typeface="Segoe UI"/>
                          <a:ea typeface="Segoe UI"/>
                          <a:cs typeface="Segoe UI"/>
                        </a:rPr>
                        <a:t>Modelos de Microsoft Foundry con facturación sin servidor</a:t>
                      </a:r>
                    </a:p>
                  </a:txBody>
                  <a:tcPr marL="22033" marR="22033" marT="11016" marB="11016" anchor="ctr">
                    <a:lnT w="19050" cap="flat" cmpd="sng" algn="ctr">
                      <a:solidFill>
                        <a:schemeClr val="accent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marL="0" indent="0" algn="l" fontAlgn="t">
                        <a:buFont typeface="Arial" panose="020B0604020202020204" pitchFamily="34" charset="0"/>
                        <a:buNone/>
                      </a:pPr>
                      <a:r>
                        <a:rPr lang="es-ES" sz="1600" b="0" i="0" strike="noStrike" cap="none" baseline="0">
                          <a:solidFill>
                            <a:srgbClr val="000000"/>
                          </a:solidFill>
                          <a:effectLst/>
                          <a:latin typeface="Segoe UI"/>
                          <a:ea typeface="Segoe UI"/>
                          <a:cs typeface="Segoe UI"/>
                        </a:rPr>
                        <a:t>Modelos abiertos</a:t>
                      </a:r>
                    </a:p>
                    <a:p>
                      <a:pPr marL="0" indent="0" algn="l" fontAlgn="t">
                        <a:buFont typeface="Arial" panose="020B0604020202020204" pitchFamily="34" charset="0"/>
                        <a:buNone/>
                      </a:pPr>
                      <a:r>
                        <a:rPr lang="es-ES" sz="1600" b="0" i="0" strike="noStrike" cap="none" baseline="0">
                          <a:solidFill>
                            <a:srgbClr val="000000"/>
                          </a:solidFill>
                          <a:effectLst/>
                          <a:latin typeface="Segoe UI"/>
                          <a:ea typeface="Segoe UI"/>
                          <a:cs typeface="Segoe UI"/>
                        </a:rPr>
                        <a:t>Modelos personalizados</a:t>
                      </a:r>
                    </a:p>
                  </a:txBody>
                  <a:tcPr marL="22033" marR="22033" marT="11016" marB="11016" anchor="ctr">
                    <a:lnT w="19050" cap="flat" cmpd="sng" algn="ctr">
                      <a:solidFill>
                        <a:schemeClr val="accent2"/>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42177708"/>
                  </a:ext>
                </a:extLst>
              </a:tr>
              <a:tr h="523645">
                <a:tc>
                  <a:txBody>
                    <a:bodyPr/>
                    <a:lstStyle/>
                    <a:p>
                      <a:pPr algn="l" fontAlgn="t"/>
                      <a:r>
                        <a:rPr lang="es-ES" sz="1600" b="0" i="0" strike="noStrike" cap="none" baseline="0">
                          <a:solidFill>
                            <a:srgbClr val="000000"/>
                          </a:solidFill>
                          <a:effectLst/>
                          <a:latin typeface="Segoe UI Semibold"/>
                          <a:ea typeface="Segoe UI Semibold"/>
                          <a:cs typeface="Segoe UI Semibold"/>
                        </a:rPr>
                        <a:t>Recurso de hospedaje</a:t>
                      </a:r>
                    </a:p>
                  </a:txBody>
                  <a:tcPr marL="22033" marR="22033" marT="11016" marB="11016" anchor="ct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a:ea typeface="Segoe UI"/>
                          <a:cs typeface="Segoe UI"/>
                        </a:rPr>
                        <a:t>Microsoft Foundry</a:t>
                      </a:r>
                    </a:p>
                  </a:txBody>
                  <a:tcPr marL="22033" marR="22033" marT="11016" marB="11016" anchor="ct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a:ea typeface="Segoe UI"/>
                          <a:cs typeface="Segoe UI"/>
                        </a:rPr>
                        <a:t>Proyecto de IA en un centro</a:t>
                      </a:r>
                    </a:p>
                  </a:txBody>
                  <a:tcPr marL="22033" marR="22033" marT="11016" marB="11016" anchor="ct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tc>
                  <a:txBody>
                    <a:bodyPr/>
                    <a:lstStyle/>
                    <a:p>
                      <a:pPr algn="l" fontAlgn="t"/>
                      <a:r>
                        <a:rPr lang="es-ES" sz="1600" b="0" i="0" strike="noStrike" cap="none" baseline="0">
                          <a:solidFill>
                            <a:srgbClr val="000000"/>
                          </a:solidFill>
                          <a:effectLst/>
                          <a:latin typeface="Segoe UI"/>
                          <a:ea typeface="Segoe UI"/>
                          <a:cs typeface="Segoe UI"/>
                        </a:rPr>
                        <a:t>Proyecto de IA en un centro</a:t>
                      </a:r>
                    </a:p>
                  </a:txBody>
                  <a:tcPr marL="22033" marR="22033" marT="11016" marB="11016" anchor="ctr">
                    <a:lnT w="19050" cap="flat" cmpd="sng" algn="ctr">
                      <a:solidFill>
                        <a:schemeClr val="bg1">
                          <a:lumMod val="65000"/>
                        </a:schemeClr>
                      </a:solidFill>
                      <a:prstDash val="solid"/>
                      <a:round/>
                      <a:headEnd type="none" w="med" len="med"/>
                      <a:tailEnd type="none" w="med" len="med"/>
                    </a:lnT>
                    <a:lnB w="190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908409114"/>
                  </a:ext>
                </a:extLst>
              </a:tr>
              <a:tr h="335280">
                <a:tc>
                  <a:txBody>
                    <a:bodyPr/>
                    <a:lstStyle/>
                    <a:p>
                      <a:pPr algn="l" fontAlgn="t"/>
                      <a:r>
                        <a:rPr lang="es-ES" sz="1600" b="0" i="0" strike="noStrike" cap="none" baseline="0">
                          <a:solidFill>
                            <a:srgbClr val="000000"/>
                          </a:solidFill>
                          <a:effectLst/>
                          <a:latin typeface="Segoe UI Semibold"/>
                          <a:ea typeface="Segoe UI Semibold"/>
                          <a:cs typeface="Segoe UI Semibold"/>
                        </a:rPr>
                        <a:t>Base de facturación</a:t>
                      </a:r>
                    </a:p>
                  </a:txBody>
                  <a:tcPr marL="22033" marR="22033" marT="11016" marB="11016" anchor="ctr">
                    <a:lnT w="19050" cap="flat" cmpd="sng" algn="ctr">
                      <a:solidFill>
                        <a:schemeClr val="bg1">
                          <a:lumMod val="65000"/>
                        </a:schemeClr>
                      </a:solidFill>
                      <a:prstDash val="solid"/>
                      <a:round/>
                      <a:headEnd type="none" w="med" len="med"/>
                      <a:tailEnd type="none" w="med" len="med"/>
                    </a:lnT>
                  </a:tcPr>
                </a:tc>
                <a:tc>
                  <a:txBody>
                    <a:bodyPr/>
                    <a:lstStyle/>
                    <a:p>
                      <a:pPr algn="l" fontAlgn="t"/>
                      <a:r>
                        <a:rPr lang="es-ES" sz="1600" b="0" i="0" strike="noStrike" cap="none" baseline="0">
                          <a:solidFill>
                            <a:srgbClr val="000000"/>
                          </a:solidFill>
                          <a:effectLst/>
                          <a:latin typeface="Segoe UI"/>
                          <a:ea typeface="Segoe UI"/>
                          <a:cs typeface="Segoe UI"/>
                        </a:rPr>
                        <a:t>Facturación basada en tokens</a:t>
                      </a:r>
                    </a:p>
                  </a:txBody>
                  <a:tcPr marL="22033" marR="22033" marT="11016" marB="11016" anchor="ctr">
                    <a:lnT w="19050" cap="flat" cmpd="sng" algn="ctr">
                      <a:solidFill>
                        <a:schemeClr val="bg1">
                          <a:lumMod val="65000"/>
                        </a:schemeClr>
                      </a:solidFill>
                      <a:prstDash val="solid"/>
                      <a:round/>
                      <a:headEnd type="none" w="med" len="med"/>
                      <a:tailEnd type="none" w="med" len="med"/>
                    </a:lnT>
                  </a:tcPr>
                </a:tc>
                <a:tc>
                  <a:txBody>
                    <a:bodyPr/>
                    <a:lstStyle/>
                    <a:p>
                      <a:pPr algn="l" fontAlgn="t"/>
                      <a:r>
                        <a:rPr lang="es-ES" sz="1600" b="0" i="0" strike="noStrike" cap="none" baseline="0">
                          <a:solidFill>
                            <a:srgbClr val="000000"/>
                          </a:solidFill>
                          <a:effectLst/>
                          <a:latin typeface="Segoe UI"/>
                          <a:ea typeface="Segoe UI"/>
                          <a:cs typeface="Segoe UI"/>
                        </a:rPr>
                        <a:t>Facturación basada en tokens</a:t>
                      </a:r>
                    </a:p>
                  </a:txBody>
                  <a:tcPr marL="22033" marR="22033" marT="11016" marB="11016" anchor="ctr">
                    <a:lnT w="19050" cap="flat" cmpd="sng" algn="ctr">
                      <a:solidFill>
                        <a:schemeClr val="bg1">
                          <a:lumMod val="65000"/>
                        </a:schemeClr>
                      </a:solidFill>
                      <a:prstDash val="solid"/>
                      <a:round/>
                      <a:headEnd type="none" w="med" len="med"/>
                      <a:tailEnd type="none" w="med" len="med"/>
                    </a:lnT>
                  </a:tcPr>
                </a:tc>
                <a:tc>
                  <a:txBody>
                    <a:bodyPr/>
                    <a:lstStyle/>
                    <a:p>
                      <a:pPr algn="l" fontAlgn="t"/>
                      <a:r>
                        <a:rPr lang="es-ES" sz="1600" b="0" i="0" strike="noStrike" cap="none" baseline="0">
                          <a:solidFill>
                            <a:srgbClr val="000000"/>
                          </a:solidFill>
                          <a:effectLst/>
                          <a:latin typeface="Segoe UI"/>
                          <a:ea typeface="Segoe UI"/>
                          <a:cs typeface="Segoe UI"/>
                        </a:rPr>
                        <a:t>Facturación basada en proceso</a:t>
                      </a:r>
                    </a:p>
                  </a:txBody>
                  <a:tcPr marL="22033" marR="22033" marT="11016" marB="11016" anchor="ctr">
                    <a:lnT w="19050" cap="flat" cmpd="sng" algn="ctr">
                      <a:solidFill>
                        <a:schemeClr val="bg1">
                          <a:lumMod val="65000"/>
                        </a:schemeClr>
                      </a:solidFill>
                      <a:prstDash val="solid"/>
                      <a:round/>
                      <a:headEnd type="none" w="med" len="med"/>
                      <a:tailEnd type="none" w="med" len="med"/>
                    </a:lnT>
                  </a:tcPr>
                </a:tc>
                <a:extLst>
                  <a:ext uri="{0D108BD9-81ED-4DB2-BD59-A6C34878D82A}">
                    <a16:rowId xmlns:a16="http://schemas.microsoft.com/office/drawing/2014/main" val="3412780442"/>
                  </a:ext>
                </a:extLst>
              </a:tr>
            </a:tbl>
          </a:graphicData>
        </a:graphic>
      </p:graphicFrame>
      <p:sp>
        <p:nvSpPr>
          <p:cNvPr id="4" name="Footer Placeholder 3">
            <a:extLst>
              <a:ext uri="{FF2B5EF4-FFF2-40B4-BE49-F238E27FC236}">
                <a16:creationId xmlns:a16="http://schemas.microsoft.com/office/drawing/2014/main" id="{FDAD25C1-D080-53C1-DBCD-C19A7596467A}"/>
              </a:ext>
              <a:ext uri="{C183D7F6-B498-43B3-948B-1728B52AA6E4}">
                <adec:decorative xmlns:adec="http://schemas.microsoft.com/office/drawing/2017/decorative" val="0"/>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4573474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DAB7-BCB8-C4F5-FD0E-8F0B860DD214}"/>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Optimización del rendimiento del modelo</a:t>
            </a:r>
          </a:p>
        </p:txBody>
      </p:sp>
      <p:sp>
        <p:nvSpPr>
          <p:cNvPr id="21" name="TextBox 20">
            <a:extLst>
              <a:ext uri="{FF2B5EF4-FFF2-40B4-BE49-F238E27FC236}">
                <a16:creationId xmlns:a16="http://schemas.microsoft.com/office/drawing/2014/main" id="{C006003A-5499-E35F-5034-91F447252954}"/>
              </a:ext>
            </a:extLst>
          </p:cNvPr>
          <p:cNvSpPr txBox="1"/>
          <p:nvPr/>
        </p:nvSpPr>
        <p:spPr>
          <a:xfrm>
            <a:off x="413558" y="1731351"/>
            <a:ext cx="8603133" cy="701040"/>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ct val="0"/>
              </a:spcAft>
              <a:buClrTx/>
              <a:buSzPct val="90000"/>
              <a:buFont typeface="Arial" panose="020B0604020202020204" pitchFamily="34" charset="0"/>
              <a:buNone/>
              <a:defRPr/>
            </a:pPr>
            <a:r>
              <a:rPr lang="es-ES" sz="2000" b="0" i="0" strike="noStrike" cap="none" baseline="0" dirty="0">
                <a:solidFill>
                  <a:srgbClr val="000000"/>
                </a:solidFill>
                <a:effectLst/>
                <a:latin typeface="Segoe UI"/>
                <a:ea typeface="Segoe UI"/>
                <a:cs typeface="Segoe UI"/>
              </a:rPr>
              <a:t>La elección de estrategia de optimización dependerá de tus requisitos:</a:t>
            </a:r>
          </a:p>
        </p:txBody>
      </p:sp>
      <p:sp>
        <p:nvSpPr>
          <p:cNvPr id="17" name="Text Placeholder 10">
            <a:extLst>
              <a:ext uri="{FF2B5EF4-FFF2-40B4-BE49-F238E27FC236}">
                <a16:creationId xmlns:a16="http://schemas.microsoft.com/office/drawing/2014/main" id="{4DBC20B1-7F63-8CD2-7739-D21E678E0D77}"/>
              </a:ext>
            </a:extLst>
          </p:cNvPr>
          <p:cNvSpPr>
            <a:spLocks noGrp="1"/>
          </p:cNvSpPr>
          <p:nvPr>
            <p:ph type="body" sz="quarter" idx="15"/>
          </p:nvPr>
        </p:nvSpPr>
        <p:spPr>
          <a:xfrm>
            <a:off x="574443" y="2131461"/>
            <a:ext cx="3764733" cy="3385542"/>
          </a:xfrm>
        </p:spPr>
        <p:txBody>
          <a:bodyPr/>
          <a:lstStyle/>
          <a:p>
            <a:pPr marL="0" indent="0">
              <a:buNone/>
            </a:pPr>
            <a:endParaRPr lang="en-US" sz="2000" noProof="0" dirty="0"/>
          </a:p>
          <a:p>
            <a:pPr>
              <a:spcBef>
                <a:spcPts val="1200"/>
              </a:spcBef>
            </a:pPr>
            <a:r>
              <a:rPr lang="es-ES" sz="1800" b="1" i="0" strike="noStrike" cap="none" baseline="0" dirty="0">
                <a:solidFill>
                  <a:srgbClr val="000000"/>
                </a:solidFill>
                <a:effectLst/>
                <a:latin typeface="Segoe UI"/>
                <a:ea typeface="Segoe UI"/>
                <a:cs typeface="Segoe UI"/>
              </a:rPr>
              <a:t>Optimiza para obtener el </a:t>
            </a:r>
            <a:r>
              <a:rPr lang="es-ES" sz="1800" b="1" i="1" strike="noStrike" cap="none" baseline="0" dirty="0">
                <a:solidFill>
                  <a:srgbClr val="000000"/>
                </a:solidFill>
                <a:effectLst/>
                <a:latin typeface="Segoe UI"/>
                <a:ea typeface="Segoe UI"/>
                <a:cs typeface="Segoe UI"/>
              </a:rPr>
              <a:t>contexto </a:t>
            </a:r>
            <a:r>
              <a:rPr lang="es-ES" sz="1800" b="0" i="0" strike="noStrike" cap="none" baseline="0" dirty="0">
                <a:solidFill>
                  <a:srgbClr val="000000"/>
                </a:solidFill>
                <a:effectLst/>
                <a:latin typeface="Segoe UI"/>
                <a:ea typeface="Segoe UI"/>
                <a:cs typeface="Segoe UI"/>
              </a:rPr>
              <a:t>cuando el modelo carezca de conocimientos contextuales y quieras </a:t>
            </a:r>
            <a:r>
              <a:rPr lang="es-ES" sz="1800" b="1" i="0" strike="noStrike" cap="none" baseline="0" dirty="0">
                <a:solidFill>
                  <a:srgbClr val="000000"/>
                </a:solidFill>
                <a:effectLst/>
                <a:latin typeface="Segoe UI"/>
                <a:ea typeface="Segoe UI"/>
                <a:cs typeface="Segoe UI"/>
              </a:rPr>
              <a:t>maximizar la precisión de la respuesta</a:t>
            </a:r>
            <a:endParaRPr lang="en-US" sz="1800" noProof="0" dirty="0"/>
          </a:p>
          <a:p>
            <a:pPr>
              <a:spcBef>
                <a:spcPts val="1200"/>
              </a:spcBef>
            </a:pPr>
            <a:r>
              <a:rPr lang="es-ES" sz="1800" b="1" i="0" strike="noStrike" cap="none" baseline="0" dirty="0">
                <a:solidFill>
                  <a:srgbClr val="000000"/>
                </a:solidFill>
                <a:effectLst/>
                <a:latin typeface="Segoe UI"/>
                <a:ea typeface="Segoe UI"/>
                <a:cs typeface="Segoe UI"/>
              </a:rPr>
              <a:t>Optimiza el </a:t>
            </a:r>
            <a:r>
              <a:rPr lang="es-ES" sz="1800" b="1" i="1" strike="noStrike" cap="none" baseline="0" dirty="0">
                <a:solidFill>
                  <a:srgbClr val="000000"/>
                </a:solidFill>
                <a:effectLst/>
                <a:latin typeface="Segoe UI"/>
                <a:ea typeface="Segoe UI"/>
                <a:cs typeface="Segoe UI"/>
              </a:rPr>
              <a:t>modelo </a:t>
            </a:r>
            <a:r>
              <a:rPr lang="es-ES" sz="1800" b="0" i="0" strike="noStrike" cap="none" baseline="0" dirty="0">
                <a:solidFill>
                  <a:srgbClr val="000000"/>
                </a:solidFill>
                <a:effectLst/>
                <a:latin typeface="Segoe UI"/>
                <a:ea typeface="Segoe UI"/>
                <a:cs typeface="Segoe UI"/>
              </a:rPr>
              <a:t>cuando quieras mejorar el formato de respuesta, el estilo o el discurso mediante la </a:t>
            </a:r>
            <a:r>
              <a:rPr lang="es-ES" sz="1800" b="1" i="0" strike="noStrike" cap="none" baseline="0" dirty="0">
                <a:solidFill>
                  <a:srgbClr val="000000"/>
                </a:solidFill>
                <a:effectLst/>
                <a:latin typeface="Segoe UI"/>
                <a:ea typeface="Segoe UI"/>
                <a:cs typeface="Segoe UI"/>
              </a:rPr>
              <a:t>maximización de la coherencia del comportamiento</a:t>
            </a:r>
            <a:endParaRPr lang="en-US" sz="1800" noProof="0" dirty="0"/>
          </a:p>
        </p:txBody>
      </p:sp>
      <p:grpSp>
        <p:nvGrpSpPr>
          <p:cNvPr id="22" name="Group 21" descr="Diagram showing model optimization strategies, including prompt engineering, retrieval augmented generation (RAG), fine-tuning, and a combination of all three.">
            <a:extLst>
              <a:ext uri="{FF2B5EF4-FFF2-40B4-BE49-F238E27FC236}">
                <a16:creationId xmlns:a16="http://schemas.microsoft.com/office/drawing/2014/main" id="{7C763600-BA97-7A28-A421-332831A8FD6A}"/>
              </a:ext>
            </a:extLst>
          </p:cNvPr>
          <p:cNvGrpSpPr/>
          <p:nvPr/>
        </p:nvGrpSpPr>
        <p:grpSpPr>
          <a:xfrm>
            <a:off x="4730750" y="2439237"/>
            <a:ext cx="6912767" cy="4059222"/>
            <a:chOff x="4442414" y="1812173"/>
            <a:chExt cx="6912767" cy="4059222"/>
          </a:xfrm>
        </p:grpSpPr>
        <p:sp>
          <p:nvSpPr>
            <p:cNvPr id="5" name="TextBox 4">
              <a:extLst>
                <a:ext uri="{FF2B5EF4-FFF2-40B4-BE49-F238E27FC236}">
                  <a16:creationId xmlns:a16="http://schemas.microsoft.com/office/drawing/2014/main" id="{0AA19C4A-03FF-E693-8FD2-DDA1BD64458B}"/>
                </a:ext>
                <a:ext uri="{C183D7F6-B498-43B3-948B-1728B52AA6E4}">
                  <adec:decorative xmlns:adec="http://schemas.microsoft.com/office/drawing/2017/decorative" val="1"/>
                </a:ext>
              </a:extLst>
            </p:cNvPr>
            <p:cNvSpPr txBox="1"/>
            <p:nvPr/>
          </p:nvSpPr>
          <p:spPr>
            <a:xfrm>
              <a:off x="4442414" y="3267039"/>
              <a:ext cx="1250353" cy="800219"/>
            </a:xfrm>
            <a:prstGeom prst="rect">
              <a:avLst/>
            </a:prstGeom>
            <a:noFill/>
          </p:spPr>
          <p:txBody>
            <a:bodyPr wrap="square" lIns="0" tIns="0" rIns="0" bIns="0" rtlCol="0">
              <a:spAutoFit/>
            </a:bodyPr>
            <a:lstStyle/>
            <a:p>
              <a:pPr algn="ctr"/>
              <a:r>
                <a:rPr lang="es-ES" sz="1400" b="0" i="0" strike="noStrike" cap="none" baseline="0" dirty="0">
                  <a:solidFill>
                    <a:srgbClr val="000000"/>
                  </a:solidFill>
                  <a:effectLst/>
                  <a:latin typeface="Segoe UI"/>
                  <a:ea typeface="Segoe UI"/>
                  <a:cs typeface="Segoe UI"/>
                </a:rPr>
                <a:t>Optimización del contexto</a:t>
              </a:r>
            </a:p>
            <a:p>
              <a:pPr algn="ctr"/>
              <a:r>
                <a:rPr lang="es-ES" sz="1200" b="0" i="1" strike="noStrike" cap="none" baseline="0" dirty="0">
                  <a:solidFill>
                    <a:srgbClr val="000000"/>
                  </a:solidFill>
                  <a:effectLst/>
                  <a:latin typeface="Segoe UI"/>
                  <a:ea typeface="Segoe UI"/>
                  <a:cs typeface="Segoe UI"/>
                </a:rPr>
                <a:t>Qué necesita saber el modelo</a:t>
              </a:r>
            </a:p>
          </p:txBody>
        </p:sp>
        <p:cxnSp>
          <p:nvCxnSpPr>
            <p:cNvPr id="7" name="Straight Arrow Connector 6">
              <a:extLst>
                <a:ext uri="{FF2B5EF4-FFF2-40B4-BE49-F238E27FC236}">
                  <a16:creationId xmlns:a16="http://schemas.microsoft.com/office/drawing/2014/main" id="{38C175B9-B762-1189-8431-F32A86732E50}"/>
                </a:ext>
                <a:ext uri="{C183D7F6-B498-43B3-948B-1728B52AA6E4}">
                  <adec:decorative xmlns:adec="http://schemas.microsoft.com/office/drawing/2017/decorative" val="1"/>
                </a:ext>
              </a:extLst>
            </p:cNvPr>
            <p:cNvCxnSpPr/>
            <p:nvPr/>
          </p:nvCxnSpPr>
          <p:spPr>
            <a:xfrm flipH="1" flipV="1">
              <a:off x="5763427" y="1812174"/>
              <a:ext cx="0" cy="335834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B2B1E5-0A34-F340-613A-6D4B57AEA557}"/>
                </a:ext>
                <a:ext uri="{C183D7F6-B498-43B3-948B-1728B52AA6E4}">
                  <adec:decorative xmlns:adec="http://schemas.microsoft.com/office/drawing/2017/decorative" val="1"/>
                </a:ext>
              </a:extLst>
            </p:cNvPr>
            <p:cNvSpPr txBox="1"/>
            <p:nvPr/>
          </p:nvSpPr>
          <p:spPr>
            <a:xfrm>
              <a:off x="7864670" y="5471285"/>
              <a:ext cx="2293483" cy="400110"/>
            </a:xfrm>
            <a:prstGeom prst="rect">
              <a:avLst/>
            </a:prstGeom>
            <a:noFill/>
          </p:spPr>
          <p:txBody>
            <a:bodyPr wrap="square" lIns="0" tIns="0" rIns="0" bIns="0" rtlCol="0">
              <a:spAutoFit/>
            </a:bodyPr>
            <a:lstStyle/>
            <a:p>
              <a:pPr algn="ctr"/>
              <a:r>
                <a:rPr lang="es-ES" sz="1400" b="0" i="0" strike="noStrike" cap="none" baseline="0" dirty="0">
                  <a:solidFill>
                    <a:srgbClr val="000000"/>
                  </a:solidFill>
                  <a:effectLst/>
                  <a:latin typeface="Segoe UI"/>
                  <a:ea typeface="Segoe UI"/>
                  <a:cs typeface="Segoe UI"/>
                </a:rPr>
                <a:t>Optimización del modelo</a:t>
              </a:r>
            </a:p>
            <a:p>
              <a:pPr algn="ctr"/>
              <a:r>
                <a:rPr lang="es-ES" sz="1200" b="0" i="1" strike="noStrike" cap="none" baseline="0" dirty="0">
                  <a:solidFill>
                    <a:srgbClr val="000000"/>
                  </a:solidFill>
                  <a:effectLst/>
                  <a:latin typeface="Segoe UI"/>
                  <a:ea typeface="Segoe UI"/>
                  <a:cs typeface="Segoe UI"/>
                </a:rPr>
                <a:t>Cómo debe actuar el modelo</a:t>
              </a:r>
            </a:p>
          </p:txBody>
        </p:sp>
        <p:cxnSp>
          <p:nvCxnSpPr>
            <p:cNvPr id="10" name="Straight Arrow Connector 9">
              <a:extLst>
                <a:ext uri="{FF2B5EF4-FFF2-40B4-BE49-F238E27FC236}">
                  <a16:creationId xmlns:a16="http://schemas.microsoft.com/office/drawing/2014/main" id="{B84F3189-B5A1-18F8-DE88-4B58397AEEF1}"/>
                </a:ext>
                <a:ext uri="{C183D7F6-B498-43B3-948B-1728B52AA6E4}">
                  <adec:decorative xmlns:adec="http://schemas.microsoft.com/office/drawing/2017/decorative" val="1"/>
                </a:ext>
              </a:extLst>
            </p:cNvPr>
            <p:cNvCxnSpPr/>
            <p:nvPr/>
          </p:nvCxnSpPr>
          <p:spPr>
            <a:xfrm>
              <a:off x="6395258" y="5372793"/>
              <a:ext cx="4743797"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C057DBB-EBD2-1A96-0455-EC986BEBF383}"/>
                </a:ext>
                <a:ext uri="{C183D7F6-B498-43B3-948B-1728B52AA6E4}">
                  <adec:decorative xmlns:adec="http://schemas.microsoft.com/office/drawing/2017/decorative" val="1"/>
                </a:ext>
              </a:extLst>
            </p:cNvPr>
            <p:cNvSpPr/>
            <p:nvPr/>
          </p:nvSpPr>
          <p:spPr bwMode="auto">
            <a:xfrm>
              <a:off x="6242858" y="1812174"/>
              <a:ext cx="2485501" cy="1517071"/>
            </a:xfrm>
            <a:prstGeom prst="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400" b="0" i="0" strike="noStrike" cap="none" baseline="0" dirty="0">
                  <a:gradFill>
                    <a:gsLst>
                      <a:gs pos="0">
                        <a:srgbClr val="FFFFFF"/>
                      </a:gs>
                      <a:gs pos="100000">
                        <a:srgbClr val="FFFFFF"/>
                      </a:gs>
                    </a:gsLst>
                    <a:lin ang="5400000"/>
                    <a:tileRect l="-100000" t="-100000"/>
                  </a:gradFill>
                  <a:effectLst/>
                  <a:latin typeface="Segoe UI Semibold"/>
                  <a:ea typeface="Segoe UI Semibold"/>
                  <a:cs typeface="Segoe UI Semibold"/>
                </a:rPr>
                <a:t>Generación aumentada por recuperación (RAG)</a:t>
              </a:r>
              <a:endParaRPr lang="es-ES" sz="1600" b="0" i="0" strike="noStrike" cap="none" baseline="0" dirty="0">
                <a:gradFill>
                  <a:gsLst>
                    <a:gs pos="0">
                      <a:srgbClr val="FFFFFF"/>
                    </a:gs>
                    <a:gs pos="100000">
                      <a:srgbClr val="FFFFFF"/>
                    </a:gs>
                  </a:gsLst>
                  <a:lin ang="5400000"/>
                  <a:tileRect l="-100000" t="-100000"/>
                </a:gradFill>
                <a:effectLst/>
                <a:latin typeface="Segoe UI Semibold"/>
                <a:ea typeface="Segoe UI Semibold"/>
                <a:cs typeface="Segoe UI Semibold"/>
              </a:endParaRPr>
            </a:p>
            <a:p>
              <a:pPr algn="l"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Adición de resultados de búsqueda contextual a la solicitud</a:t>
              </a:r>
            </a:p>
          </p:txBody>
        </p:sp>
        <p:sp>
          <p:nvSpPr>
            <p:cNvPr id="13" name="Rectangle 12">
              <a:extLst>
                <a:ext uri="{FF2B5EF4-FFF2-40B4-BE49-F238E27FC236}">
                  <a16:creationId xmlns:a16="http://schemas.microsoft.com/office/drawing/2014/main" id="{FDF94B42-17F0-B0A0-98A1-0542D4C9E101}"/>
                </a:ext>
                <a:ext uri="{C183D7F6-B498-43B3-948B-1728B52AA6E4}">
                  <adec:decorative xmlns:adec="http://schemas.microsoft.com/office/drawing/2017/decorative" val="1"/>
                </a:ext>
              </a:extLst>
            </p:cNvPr>
            <p:cNvSpPr/>
            <p:nvPr/>
          </p:nvSpPr>
          <p:spPr bwMode="auto">
            <a:xfrm>
              <a:off x="6242858" y="3431835"/>
              <a:ext cx="2485501" cy="15170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400" b="0" i="0" strike="noStrike" cap="none" baseline="0" dirty="0">
                  <a:gradFill>
                    <a:gsLst>
                      <a:gs pos="0">
                        <a:srgbClr val="FFFFFF"/>
                      </a:gs>
                      <a:gs pos="100000">
                        <a:srgbClr val="FFFFFF"/>
                      </a:gs>
                    </a:gsLst>
                    <a:lin ang="5400000"/>
                    <a:tileRect l="-100000" t="-100000"/>
                  </a:gradFill>
                  <a:effectLst/>
                  <a:latin typeface="Segoe UI Semibold"/>
                  <a:ea typeface="Segoe UI Semibold"/>
                  <a:cs typeface="Segoe UI Semibold"/>
                </a:rPr>
                <a:t>Ingeniería de solicitudes</a:t>
              </a:r>
            </a:p>
            <a:p>
              <a:pPr algn="l"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Los mensajes del sistema especifican el tono, el formato y las expectativas de contenido.</a:t>
              </a:r>
            </a:p>
            <a:p>
              <a:pPr algn="l"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Solicitudes de usuario detalladas y explícitas para mejores respuestas</a:t>
              </a:r>
            </a:p>
          </p:txBody>
        </p:sp>
        <p:sp>
          <p:nvSpPr>
            <p:cNvPr id="14" name="Rectangle 13">
              <a:extLst>
                <a:ext uri="{FF2B5EF4-FFF2-40B4-BE49-F238E27FC236}">
                  <a16:creationId xmlns:a16="http://schemas.microsoft.com/office/drawing/2014/main" id="{6D422A90-4CA4-84CC-2B62-FF86C0F23507}"/>
                </a:ext>
                <a:ext uri="{C183D7F6-B498-43B3-948B-1728B52AA6E4}">
                  <adec:decorative xmlns:adec="http://schemas.microsoft.com/office/drawing/2017/decorative" val="1"/>
                </a:ext>
              </a:extLst>
            </p:cNvPr>
            <p:cNvSpPr/>
            <p:nvPr/>
          </p:nvSpPr>
          <p:spPr bwMode="auto">
            <a:xfrm>
              <a:off x="8869680" y="3431834"/>
              <a:ext cx="2485501" cy="151707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400" b="0" i="0" strike="noStrike" cap="none" baseline="0" dirty="0">
                  <a:gradFill>
                    <a:gsLst>
                      <a:gs pos="0">
                        <a:srgbClr val="FFFFFF"/>
                      </a:gs>
                      <a:gs pos="100000">
                        <a:srgbClr val="FFFFFF"/>
                      </a:gs>
                    </a:gsLst>
                    <a:lin ang="5400000"/>
                    <a:tileRect l="-100000" t="-100000"/>
                  </a:gradFill>
                  <a:effectLst/>
                  <a:latin typeface="Segoe UI Semibold"/>
                  <a:ea typeface="Segoe UI Semibold"/>
                  <a:cs typeface="Segoe UI Semibold"/>
                </a:rPr>
                <a:t>Ajuste preciso</a:t>
              </a:r>
            </a:p>
            <a:p>
              <a:pPr algn="l"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Entrenamiento de modelos adicional con mensajes de ejemplo y respuestas</a:t>
              </a:r>
            </a:p>
          </p:txBody>
        </p:sp>
        <p:sp>
          <p:nvSpPr>
            <p:cNvPr id="15" name="Rectangle 14">
              <a:extLst>
                <a:ext uri="{FF2B5EF4-FFF2-40B4-BE49-F238E27FC236}">
                  <a16:creationId xmlns:a16="http://schemas.microsoft.com/office/drawing/2014/main" id="{2370F347-2797-8A24-FEF0-D5317D813779}"/>
                </a:ext>
                <a:ext uri="{C183D7F6-B498-43B3-948B-1728B52AA6E4}">
                  <adec:decorative xmlns:adec="http://schemas.microsoft.com/office/drawing/2017/decorative" val="1"/>
                </a:ext>
              </a:extLst>
            </p:cNvPr>
            <p:cNvSpPr/>
            <p:nvPr/>
          </p:nvSpPr>
          <p:spPr bwMode="auto">
            <a:xfrm>
              <a:off x="8869680" y="1812173"/>
              <a:ext cx="2485501" cy="151707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ES" sz="1400" b="0" i="0" strike="noStrike" cap="none" baseline="0" dirty="0">
                  <a:gradFill>
                    <a:gsLst>
                      <a:gs pos="0">
                        <a:srgbClr val="FFFFFF"/>
                      </a:gs>
                      <a:gs pos="100000">
                        <a:srgbClr val="FFFFFF"/>
                      </a:gs>
                    </a:gsLst>
                    <a:lin ang="5400000"/>
                    <a:tileRect l="-100000" t="-100000"/>
                  </a:gradFill>
                  <a:effectLst/>
                  <a:latin typeface="Segoe UI Semibold"/>
                  <a:ea typeface="Segoe UI Semibold"/>
                  <a:cs typeface="Segoe UI Semibold"/>
                </a:rPr>
                <a:t>Estrategias combinadas</a:t>
              </a:r>
            </a:p>
            <a:p>
              <a:pPr algn="ctr"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Ingeniería de solicitudes</a:t>
              </a:r>
            </a:p>
            <a:p>
              <a:pPr algn="ct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t>
              </a:r>
            </a:p>
            <a:p>
              <a:pPr algn="ctr"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RAG</a:t>
              </a:r>
            </a:p>
            <a:p>
              <a:pPr algn="ct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t>
              </a:r>
            </a:p>
            <a:p>
              <a:pPr algn="ctr" defTabSz="932472" fontAlgn="base">
                <a:spcBef>
                  <a:spcPct val="0"/>
                </a:spcBef>
                <a:spcAft>
                  <a:spcPct val="0"/>
                </a:spcAft>
              </a:pPr>
              <a:r>
                <a:rPr lang="es-ES" sz="1200" b="0" i="0" strike="noStrike" cap="none" baseline="0" dirty="0">
                  <a:gradFill>
                    <a:gsLst>
                      <a:gs pos="0">
                        <a:srgbClr val="FFFFFF"/>
                      </a:gs>
                      <a:gs pos="100000">
                        <a:srgbClr val="FFFFFF"/>
                      </a:gs>
                    </a:gsLst>
                    <a:lin ang="5400000"/>
                    <a:tileRect l="-100000" t="-100000"/>
                  </a:gradFill>
                  <a:effectLst/>
                  <a:latin typeface="Segoe UI"/>
                  <a:ea typeface="Segoe UI"/>
                  <a:cs typeface="Segoe UI"/>
                </a:rPr>
                <a:t>Ajuste preciso</a:t>
              </a:r>
            </a:p>
          </p:txBody>
        </p:sp>
      </p:grpSp>
      <p:sp>
        <p:nvSpPr>
          <p:cNvPr id="4" name="Footer Placeholder 3">
            <a:extLst>
              <a:ext uri="{FF2B5EF4-FFF2-40B4-BE49-F238E27FC236}">
                <a16:creationId xmlns:a16="http://schemas.microsoft.com/office/drawing/2014/main" id="{F3606F89-1D6A-F94B-1BD2-C07B74591974}"/>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spTree>
    <p:extLst>
      <p:ext uri="{BB962C8B-B14F-4D97-AF65-F5344CB8AC3E}">
        <p14:creationId xmlns:p14="http://schemas.microsoft.com/office/powerpoint/2010/main" val="25798654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1C62F3-2AB4-01B3-A6DC-D8FEB3C0A967}"/>
              </a:ext>
            </a:extLst>
          </p:cNvPr>
          <p:cNvSpPr>
            <a:spLocks noGrp="1"/>
          </p:cNvSpPr>
          <p:nvPr>
            <p:ph type="title"/>
          </p:nvPr>
        </p:nvSpPr>
        <p:spPr>
          <a:xfrm>
            <a:off x="588262" y="585216"/>
            <a:ext cx="5652201" cy="487680"/>
          </a:xfrm>
        </p:spPr>
        <p:txBody>
          <a:bodyPr/>
          <a:lstStyle/>
          <a:p>
            <a:r>
              <a:rPr lang="es-ES" sz="3200" b="0" i="0" strike="noStrike" cap="none" baseline="0">
                <a:solidFill>
                  <a:srgbClr val="000000"/>
                </a:solidFill>
                <a:effectLst/>
                <a:latin typeface="Segoe UI Semibold"/>
                <a:ea typeface="Segoe UI Semibold"/>
                <a:cs typeface="Segoe UI Semibold"/>
              </a:rPr>
              <a:t>Ejercicio</a:t>
            </a:r>
          </a:p>
        </p:txBody>
      </p:sp>
      <p:sp>
        <p:nvSpPr>
          <p:cNvPr id="7" name="Text Placeholder 6">
            <a:extLst>
              <a:ext uri="{FF2B5EF4-FFF2-40B4-BE49-F238E27FC236}">
                <a16:creationId xmlns:a16="http://schemas.microsoft.com/office/drawing/2014/main" id="{B489270F-9EF7-9F08-4517-BEDF258E3EBE}"/>
              </a:ext>
            </a:extLst>
          </p:cNvPr>
          <p:cNvSpPr>
            <a:spLocks noGrp="1"/>
          </p:cNvSpPr>
          <p:nvPr>
            <p:ph type="body" sz="quarter" idx="16"/>
          </p:nvPr>
        </p:nvSpPr>
        <p:spPr>
          <a:xfrm>
            <a:off x="584199" y="1402720"/>
            <a:ext cx="5654573" cy="609600"/>
          </a:xfrm>
        </p:spPr>
        <p:txBody>
          <a:bodyPr/>
          <a:lstStyle/>
          <a:p>
            <a:r>
              <a:rPr lang="es-ES" sz="2000" b="0" i="0" strike="noStrike" cap="none" baseline="0" dirty="0">
                <a:solidFill>
                  <a:srgbClr val="000000"/>
                </a:solidFill>
                <a:effectLst/>
                <a:latin typeface="Segoe UI Semibold"/>
                <a:ea typeface="Segoe UI Semibold"/>
                <a:cs typeface="Segoe UI Semibold"/>
              </a:rPr>
              <a:t>Elección e implementación de un modelo de lenguaje</a:t>
            </a:r>
          </a:p>
        </p:txBody>
      </p:sp>
      <p:sp>
        <p:nvSpPr>
          <p:cNvPr id="6" name="Text Placeholder 5">
            <a:extLst>
              <a:ext uri="{FF2B5EF4-FFF2-40B4-BE49-F238E27FC236}">
                <a16:creationId xmlns:a16="http://schemas.microsoft.com/office/drawing/2014/main" id="{A3562903-AEDA-A6D3-0839-99AD53EE32D9}"/>
              </a:ext>
            </a:extLst>
          </p:cNvPr>
          <p:cNvSpPr>
            <a:spLocks noGrp="1"/>
          </p:cNvSpPr>
          <p:nvPr>
            <p:ph type="body" sz="quarter" idx="15"/>
          </p:nvPr>
        </p:nvSpPr>
        <p:spPr>
          <a:xfrm>
            <a:off x="586389" y="2085764"/>
            <a:ext cx="5652201" cy="1999488"/>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dirty="0">
                <a:solidFill>
                  <a:srgbClr val="000000"/>
                </a:solidFill>
                <a:effectLst/>
                <a:latin typeface="Segoe UI"/>
                <a:ea typeface="Segoe UI"/>
                <a:cs typeface="Segoe UI"/>
              </a:rPr>
              <a:t>En este ejercicio, usarás el portal de Microsoft </a:t>
            </a:r>
            <a:r>
              <a:rPr lang="es-ES" sz="1600" b="0" i="0" strike="noStrike" cap="none" baseline="0" dirty="0" err="1">
                <a:solidFill>
                  <a:srgbClr val="000000"/>
                </a:solidFill>
                <a:effectLst/>
                <a:latin typeface="Segoe UI"/>
                <a:ea typeface="Segoe UI"/>
                <a:cs typeface="Segoe UI"/>
              </a:rPr>
              <a:t>Foundry</a:t>
            </a:r>
            <a:r>
              <a:rPr lang="es-ES" sz="1600" b="0" i="0" strike="noStrike" cap="none" baseline="0" dirty="0">
                <a:solidFill>
                  <a:srgbClr val="000000"/>
                </a:solidFill>
                <a:effectLst/>
                <a:latin typeface="Segoe UI"/>
                <a:ea typeface="Segoe UI"/>
                <a:cs typeface="Segoe UI"/>
              </a:rPr>
              <a:t> para lo siguiente:</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Creación de un centro y un proyecto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Revisar bancos de pruebas de modelos</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Comparación de modelos</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Implementación de modelos</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Probar modelos en el área de juegos de chat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endParaRPr lang="en-US" dirty="0"/>
          </a:p>
        </p:txBody>
      </p:sp>
      <p:pic>
        <p:nvPicPr>
          <p:cNvPr id="9" name="Picture Placeholder 3">
            <a:extLst>
              <a:ext uri="{FF2B5EF4-FFF2-40B4-BE49-F238E27FC236}">
                <a16:creationId xmlns:a16="http://schemas.microsoft.com/office/drawing/2014/main" id="{BFC49A36-E5C7-CF10-518C-444729E54C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l="3891" r="3891"/>
          <a:stretch/>
        </p:blipFill>
        <p:spPr bwMode="ltGray">
          <a:xfrm>
            <a:off x="7709534" y="2048482"/>
            <a:ext cx="4467225" cy="3311524"/>
          </a:xfrm>
          <a:prstGeom prst="rect">
            <a:avLst/>
          </a:prstGeom>
          <a:solidFill>
            <a:srgbClr val="F4F4F7"/>
          </a:solidFill>
          <a:ln>
            <a:noFill/>
          </a:ln>
        </p:spPr>
      </p:pic>
      <p:sp>
        <p:nvSpPr>
          <p:cNvPr id="10" name="TextBox 9">
            <a:extLst>
              <a:ext uri="{FF2B5EF4-FFF2-40B4-BE49-F238E27FC236}">
                <a16:creationId xmlns:a16="http://schemas.microsoft.com/office/drawing/2014/main" id="{2B36A80B-6AE9-1EEE-0C02-31D345F3EE82}"/>
              </a:ext>
            </a:extLst>
          </p:cNvPr>
          <p:cNvSpPr txBox="1"/>
          <p:nvPr/>
        </p:nvSpPr>
        <p:spPr>
          <a:xfrm>
            <a:off x="487330" y="3936671"/>
            <a:ext cx="4607087" cy="8229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dirty="0">
                <a:solidFill>
                  <a:srgbClr val="000000"/>
                </a:solidFill>
                <a:effectLst/>
                <a:latin typeface="Segoe UI"/>
                <a:ea typeface="Segoe UI"/>
                <a:cs typeface="Segoe UI"/>
              </a:rPr>
              <a:t>Inicia el ejercicio en:</a:t>
            </a:r>
          </a:p>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dirty="0">
                <a:solidFill>
                  <a:srgbClr val="000000"/>
                </a:solidFill>
                <a:effectLst/>
                <a:latin typeface="Segoe UI"/>
                <a:ea typeface="Segoe UI"/>
                <a:cs typeface="Segoe UI"/>
                <a:hlinkClick r:id="rId4" history="0"/>
              </a:rPr>
              <a:t>https://go.microsoft.com/fwlink/?linkid=2277718</a:t>
            </a:r>
            <a:r>
              <a:rPr lang="es-ES" sz="1600" b="0" i="0" strike="noStrike" cap="none" baseline="0" dirty="0">
                <a:solidFill>
                  <a:srgbClr val="000000"/>
                </a:solidFill>
                <a:effectLst/>
                <a:latin typeface="Segoe UI"/>
                <a:ea typeface="Segoe UI"/>
                <a:cs typeface="Segoe UI"/>
              </a:rPr>
              <a:t> </a:t>
            </a:r>
          </a:p>
        </p:txBody>
      </p:sp>
      <p:sp>
        <p:nvSpPr>
          <p:cNvPr id="3" name="Footer Placeholder 2">
            <a:extLst>
              <a:ext uri="{FF2B5EF4-FFF2-40B4-BE49-F238E27FC236}">
                <a16:creationId xmlns:a16="http://schemas.microsoft.com/office/drawing/2014/main" id="{6BFECD59-9234-1833-F144-6077BB6A41BF}"/>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11" name="Flowchart: Off-page Connector 44">
            <a:extLst>
              <a:ext uri="{FF2B5EF4-FFF2-40B4-BE49-F238E27FC236}">
                <a16:creationId xmlns:a16="http://schemas.microsoft.com/office/drawing/2014/main" id="{3FDB94ED-2CC1-7ECD-F6AA-402A38DEBC92}"/>
              </a:ext>
              <a:ext uri="{C183D7F6-B498-43B3-948B-1728B52AA6E4}">
                <adec:decorative xmlns:adec="http://schemas.microsoft.com/office/drawing/2017/decorative" val="0"/>
              </a:ext>
            </a:extLst>
          </p:cNvPr>
          <p:cNvSpPr/>
          <p:nvPr/>
        </p:nvSpPr>
        <p:spPr bwMode="auto">
          <a:xfrm rot="5400000">
            <a:off x="6073371" y="2126980"/>
            <a:ext cx="1865376" cy="3792802"/>
          </a:xfrm>
          <a:prstGeom prst="flowChartOffpageConnector">
            <a:avLst/>
          </a:prstGeom>
          <a:solidFill>
            <a:schemeClr val="accent3">
              <a:lumMod val="75000"/>
            </a:schemeClr>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defRPr/>
            </a:pPr>
            <a:r>
              <a:rPr lang="es-ES" sz="1800" b="1" i="0" strike="noStrike" cap="none" baseline="0" dirty="0">
                <a:solidFill>
                  <a:srgbClr val="FFFFFF"/>
                </a:solidFill>
                <a:effectLst/>
                <a:latin typeface="Segoe UI Semibold"/>
                <a:ea typeface="Segoe UI Semibold"/>
                <a:cs typeface="Segoe UI Semibold"/>
              </a:rPr>
              <a:t>Instructores: </a:t>
            </a:r>
            <a:endParaRPr kumimoji="0" lang="en-US" sz="14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Personaliza esta diapositiva para incluir el vínculo al entorno de laboratorio hospedado y las instrucciones personalizadas.</a:t>
            </a: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(a continuación, quita esta flecha)</a:t>
            </a:r>
          </a:p>
        </p:txBody>
      </p:sp>
    </p:spTree>
    <p:extLst>
      <p:ext uri="{BB962C8B-B14F-4D97-AF65-F5344CB8AC3E}">
        <p14:creationId xmlns:p14="http://schemas.microsoft.com/office/powerpoint/2010/main" val="7006015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687706"/>
            <a:ext cx="8778782" cy="213360"/>
          </a:xfrm>
        </p:spPr>
        <p:txBody>
          <a:bodyPr/>
          <a:lstStyle/>
          <a:p>
            <a:pPr>
              <a:buNone/>
            </a:pPr>
            <a:r>
              <a:rPr lang="es-ES" sz="1400" b="0" i="0" strike="noStrike" cap="none" baseline="0">
                <a:solidFill>
                  <a:srgbClr val="000000"/>
                </a:solidFill>
                <a:effectLst/>
                <a:latin typeface="Segoe UI Semibold"/>
                <a:ea typeface="Segoe UI Semibold"/>
                <a:cs typeface="Segoe UI Semibold"/>
              </a:rPr>
              <a:t>¿Dónde puedes probar un modelo implementado en el portal de Microsoft Foundry?</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012919"/>
            <a:ext cx="8775098" cy="725424"/>
          </a:xfrm>
          <a:noFill/>
        </p:spPr>
        <p:txBody>
          <a:bodyPr/>
          <a:lstStyle/>
          <a:p>
            <a:r>
              <a:rPr lang="es-ES" sz="1400" b="0" i="0" strike="noStrike" cap="none" baseline="0">
                <a:solidFill>
                  <a:srgbClr val="000000"/>
                </a:solidFill>
                <a:effectLst/>
                <a:latin typeface="Segoe UI"/>
                <a:ea typeface="Segoe UI"/>
                <a:cs typeface="Segoe UI"/>
              </a:rPr>
              <a:t>Área de juegos de chat</a:t>
            </a:r>
            <a:endParaRPr lang="en-US" noProof="0">
              <a:solidFill>
                <a:srgbClr val="000000"/>
              </a:solidFill>
            </a:endParaRPr>
          </a:p>
          <a:p>
            <a:r>
              <a:rPr lang="es-ES" sz="1400" b="0" i="0" strike="noStrike" cap="none" baseline="0">
                <a:solidFill>
                  <a:srgbClr val="000000"/>
                </a:solidFill>
                <a:effectLst/>
                <a:latin typeface="Segoe UI"/>
                <a:ea typeface="Segoe UI"/>
                <a:cs typeface="Segoe UI"/>
              </a:rPr>
              <a:t>Espacio aislado</a:t>
            </a:r>
          </a:p>
          <a:p>
            <a:r>
              <a:rPr lang="es-ES" sz="1400" b="0" i="0" strike="noStrike" cap="none" baseline="0">
                <a:solidFill>
                  <a:srgbClr val="000000"/>
                </a:solidFill>
                <a:effectLst/>
                <a:latin typeface="Segoe UI"/>
                <a:ea typeface="Segoe UI"/>
                <a:cs typeface="Segoe UI"/>
              </a:rPr>
              <a:t>Cuadro de herramientas de desarrollo</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046370"/>
            <a:ext cx="8778782" cy="426720"/>
          </a:xfrm>
        </p:spPr>
        <p:txBody>
          <a:bodyPr/>
          <a:lstStyle/>
          <a:p>
            <a:r>
              <a:rPr lang="es-ES" sz="1400" b="0" i="0" strike="noStrike" cap="none" baseline="0">
                <a:solidFill>
                  <a:srgbClr val="000000"/>
                </a:solidFill>
                <a:effectLst/>
                <a:latin typeface="Segoe UI Semibold"/>
                <a:ea typeface="Segoe UI Semibold"/>
                <a:cs typeface="Segoe UI Semibold"/>
              </a:rPr>
              <a:t>Quieres especificar el tono, el formato y el contenido para cada interacción con el modelo en el área de juegos. ¿Qué debes usar para personalizar la respuesta del modelo?</a:t>
            </a:r>
            <a:endParaRPr lang="en-US" b="1" noProof="0"/>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555231"/>
            <a:ext cx="8775098" cy="725424"/>
          </a:xfrm>
        </p:spPr>
        <p:txBody>
          <a:bodyPr/>
          <a:lstStyle/>
          <a:p>
            <a:r>
              <a:rPr lang="es-ES" sz="1400" b="0" i="0" strike="noStrike" cap="none" baseline="0">
                <a:solidFill>
                  <a:srgbClr val="000000"/>
                </a:solidFill>
                <a:effectLst/>
                <a:latin typeface="Segoe UI"/>
                <a:ea typeface="Segoe UI"/>
                <a:cs typeface="Segoe UI"/>
              </a:rPr>
              <a:t>Pruebas comparativas</a:t>
            </a:r>
          </a:p>
          <a:p>
            <a:r>
              <a:rPr lang="es-ES" sz="1400" b="0" i="0" strike="noStrike" cap="none" baseline="0">
                <a:solidFill>
                  <a:srgbClr val="000000"/>
                </a:solidFill>
                <a:effectLst/>
                <a:latin typeface="Segoe UI"/>
                <a:ea typeface="Segoe UI"/>
                <a:cs typeface="Segoe UI"/>
              </a:rPr>
              <a:t>Fundamentación</a:t>
            </a:r>
          </a:p>
          <a:p>
            <a:r>
              <a:rPr lang="es-ES" sz="1400" b="0" i="0" strike="noStrike" cap="none" baseline="0">
                <a:solidFill>
                  <a:srgbClr val="000000"/>
                </a:solidFill>
                <a:effectLst/>
                <a:latin typeface="Segoe UI"/>
                <a:ea typeface="Segoe UI"/>
                <a:cs typeface="Segoe UI"/>
              </a:rPr>
              <a:t>Mensaje del sistema</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422339"/>
            <a:ext cx="8957333" cy="426720"/>
          </a:xfrm>
        </p:spPr>
        <p:txBody>
          <a:bodyPr/>
          <a:lstStyle/>
          <a:p>
            <a:r>
              <a:rPr lang="es-ES" sz="1400" b="1" i="0" strike="noStrike" cap="none" baseline="0">
                <a:solidFill>
                  <a:srgbClr val="000000"/>
                </a:solidFill>
                <a:effectLst/>
                <a:latin typeface="Segoe UI Semibold"/>
                <a:ea typeface="Segoe UI Semibold"/>
                <a:cs typeface="Segoe UI Semibold"/>
              </a:rPr>
              <a:t>¿Qué opción de implementación debes elegir para alojar un modelo de OpenAI en un recurso de Microsoft Foundry?</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873379"/>
            <a:ext cx="8775098" cy="725424"/>
          </a:xfrm>
        </p:spPr>
        <p:txBody>
          <a:bodyPr/>
          <a:lstStyle/>
          <a:p>
            <a:r>
              <a:rPr lang="es-ES" sz="1400" b="0" i="0" strike="noStrike" cap="none" baseline="0">
                <a:solidFill>
                  <a:srgbClr val="000000"/>
                </a:solidFill>
                <a:effectLst/>
                <a:latin typeface="Segoe UI"/>
                <a:ea typeface="Segoe UI"/>
                <a:cs typeface="Segoe UI"/>
              </a:rPr>
              <a:t>Implementación estándar</a:t>
            </a:r>
          </a:p>
          <a:p>
            <a:r>
              <a:rPr lang="es-ES" sz="1400" b="0" i="0" strike="noStrike" cap="none" baseline="0">
                <a:solidFill>
                  <a:srgbClr val="000000"/>
                </a:solidFill>
                <a:effectLst/>
                <a:latin typeface="Segoe UI"/>
                <a:ea typeface="Segoe UI"/>
                <a:cs typeface="Segoe UI"/>
              </a:rPr>
              <a:t>Proceso sin servidor</a:t>
            </a:r>
          </a:p>
          <a:p>
            <a:r>
              <a:rPr lang="es-ES" sz="1400" b="0" i="0" strike="noStrike" cap="none" baseline="0">
                <a:solidFill>
                  <a:srgbClr val="000000"/>
                </a:solidFill>
                <a:effectLst/>
                <a:latin typeface="Segoe UI"/>
                <a:ea typeface="Segoe UI"/>
                <a:cs typeface="Segoe UI"/>
              </a:rPr>
              <a:t>Proceso administrado</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1</a:t>
            </a:r>
            <a:r>
              <a:rPr lang="es-ES" sz="1800" b="0" i="0" strike="noStrike" cap="none" baseline="0">
                <a:solidFill>
                  <a:srgbClr val="000000"/>
                </a:solidFill>
                <a:effectLst/>
                <a:latin typeface="Segoe UI"/>
                <a:ea typeface="Segoe UI"/>
                <a:cs typeface="Segoe UI"/>
              </a:rPr>
              <a:t>
          </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63852" y="412632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r>
              <a:rPr lang="es-ES" sz="1800" b="0" i="0" strike="noStrike" cap="none" baseline="0">
                <a:solidFill>
                  <a:srgbClr val="000000"/>
                </a:solidFill>
                <a:effectLst/>
                <a:latin typeface="Segoe UI"/>
                <a:ea typeface="Segoe UI"/>
                <a:cs typeface="Segoe UI"/>
              </a:rPr>
              <a:t>
          </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63852" y="492374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63852" y="2034971"/>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 name="Footer Placeholder 2">
            <a:extLst>
              <a:ext uri="{FF2B5EF4-FFF2-40B4-BE49-F238E27FC236}">
                <a16:creationId xmlns:a16="http://schemas.microsoft.com/office/drawing/2014/main" id="{D3C83A40-1B9D-F7C7-8D5A-63EAC7E2C767}"/>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sz="1000">
              <a:solidFill>
                <a:srgbClr val="000000"/>
              </a:solidFill>
              <a:latin typeface="Segoe UI"/>
            </a:endParaRPr>
          </a:p>
        </p:txBody>
      </p:sp>
    </p:spTree>
    <p:extLst>
      <p:ext uri="{BB962C8B-B14F-4D97-AF65-F5344CB8AC3E}">
        <p14:creationId xmlns:p14="http://schemas.microsoft.com/office/powerpoint/2010/main" val="73428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127B2-5DD3-E19E-69AD-05300AC0EF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B34AE-74EA-A6D7-68A7-BE2C0C0F40DA}"/>
              </a:ext>
            </a:extLst>
          </p:cNvPr>
          <p:cNvSpPr>
            <a:spLocks noGrp="1"/>
          </p:cNvSpPr>
          <p:nvPr>
            <p:ph type="title"/>
          </p:nvPr>
        </p:nvSpPr>
        <p:spPr>
          <a:xfrm>
            <a:off x="569911" y="1561763"/>
            <a:ext cx="6345239" cy="2438400"/>
          </a:xfrm>
        </p:spPr>
        <p:txBody>
          <a:bodyPr/>
          <a:lstStyle/>
          <a:p>
            <a:r>
              <a:rPr lang="es-ES" sz="4000" b="0" i="0" strike="noStrike" cap="none" baseline="0" dirty="0">
                <a:solidFill>
                  <a:srgbClr val="000000"/>
                </a:solidFill>
                <a:effectLst/>
                <a:latin typeface="Segoe UI"/>
                <a:ea typeface="Segoe UI"/>
                <a:cs typeface="Segoe UI"/>
              </a:rPr>
              <a:t>Desarrollar una aplicación de IA con el SDK de Microsoft </a:t>
            </a:r>
            <a:r>
              <a:rPr lang="es-ES" sz="4000" b="0" i="0" strike="noStrike" cap="none" baseline="0" dirty="0" err="1">
                <a:solidFill>
                  <a:srgbClr val="000000"/>
                </a:solidFill>
                <a:effectLst/>
                <a:latin typeface="Segoe UI"/>
                <a:ea typeface="Segoe UI"/>
                <a:cs typeface="Segoe UI"/>
              </a:rPr>
              <a:t>Foundry</a:t>
            </a:r>
            <a:endParaRPr lang="es-ES" sz="4000" b="0" i="0" strike="noStrike" cap="none" baseline="0" dirty="0">
              <a:solidFill>
                <a:srgbClr val="000000"/>
              </a:solidFill>
              <a:effectLst/>
              <a:latin typeface="Segoe UI"/>
              <a:ea typeface="Segoe UI"/>
              <a:cs typeface="Segoe UI"/>
            </a:endParaRPr>
          </a:p>
        </p:txBody>
      </p:sp>
      <p:sp>
        <p:nvSpPr>
          <p:cNvPr id="3" name="Text Placeholder 2">
            <a:extLst>
              <a:ext uri="{FF2B5EF4-FFF2-40B4-BE49-F238E27FC236}">
                <a16:creationId xmlns:a16="http://schemas.microsoft.com/office/drawing/2014/main" id="{B757B992-BDE7-6732-B031-CEA00089A890}"/>
              </a:ext>
            </a:extLst>
          </p:cNvPr>
          <p:cNvSpPr>
            <a:spLocks noGrp="1"/>
          </p:cNvSpPr>
          <p:nvPr>
            <p:ph type="body" idx="1"/>
          </p:nvPr>
        </p:nvSpPr>
        <p:spPr>
          <a:xfrm>
            <a:off x="569911" y="4068786"/>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https://aka.ms/mslearn-ai-foundry-sdk</a:t>
            </a:r>
            <a:endParaRPr lang="en-US" noProof="0">
              <a:solidFill>
                <a:schemeClr val="accent2"/>
              </a:solidFill>
            </a:endParaRPr>
          </a:p>
        </p:txBody>
      </p:sp>
      <p:sp>
        <p:nvSpPr>
          <p:cNvPr id="4" name="Footer Placeholder 2">
            <a:extLst>
              <a:ext uri="{FF2B5EF4-FFF2-40B4-BE49-F238E27FC236}">
                <a16:creationId xmlns:a16="http://schemas.microsoft.com/office/drawing/2014/main" id="{060646DE-FF0D-DFF4-91F6-1DEED68FD537}"/>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419159841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AF9AA2-9BBA-1579-3DA4-042240F9099F}"/>
              </a:ext>
            </a:extLst>
          </p:cNvPr>
          <p:cNvSpPr>
            <a:spLocks noGrp="1"/>
          </p:cNvSpPr>
          <p:nvPr>
            <p:ph type="title"/>
          </p:nvPr>
        </p:nvSpPr>
        <p:spPr>
          <a:xfrm>
            <a:off x="588262" y="585216"/>
            <a:ext cx="8193024" cy="487680"/>
          </a:xfrm>
        </p:spPr>
        <p:txBody>
          <a:bodyPr/>
          <a:lstStyle/>
          <a:p>
            <a:r>
              <a:rPr lang="es-ES" sz="3200" b="0" i="0" strike="noStrike" cap="none" baseline="0">
                <a:solidFill>
                  <a:srgbClr val="000000"/>
                </a:solidFill>
                <a:effectLst/>
                <a:latin typeface="Segoe UI Semibold"/>
                <a:ea typeface="Segoe UI Semibold"/>
                <a:cs typeface="Segoe UI Semibold"/>
              </a:rPr>
              <a:t>¿Qué es el SDK de Microsoft Foundry?</a:t>
            </a:r>
          </a:p>
        </p:txBody>
      </p:sp>
      <p:sp>
        <p:nvSpPr>
          <p:cNvPr id="3" name="Footer Placeholder 2">
            <a:extLst>
              <a:ext uri="{FF2B5EF4-FFF2-40B4-BE49-F238E27FC236}">
                <a16:creationId xmlns:a16="http://schemas.microsoft.com/office/drawing/2014/main" id="{3F442EF8-8A00-CEC1-9131-B2F96259FC48}"/>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sp>
        <p:nvSpPr>
          <p:cNvPr id="61" name="TextBox 60">
            <a:extLst>
              <a:ext uri="{FF2B5EF4-FFF2-40B4-BE49-F238E27FC236}">
                <a16:creationId xmlns:a16="http://schemas.microsoft.com/office/drawing/2014/main" id="{F5175D9D-3C02-F17C-FE53-ACA2B6875C85}"/>
              </a:ext>
            </a:extLst>
          </p:cNvPr>
          <p:cNvSpPr txBox="1"/>
          <p:nvPr/>
        </p:nvSpPr>
        <p:spPr>
          <a:xfrm>
            <a:off x="754014" y="1542277"/>
            <a:ext cx="5127272" cy="5155257"/>
          </a:xfrm>
          <a:prstGeom prst="rect">
            <a:avLst/>
          </a:prstGeom>
          <a:noFill/>
        </p:spPr>
        <p:txBody>
          <a:bodyPr wrap="square" lIns="0" tIns="0" rIns="0" bIns="0" rtlCol="0">
            <a:spAutoFit/>
          </a:bodyPr>
          <a:lstStyle/>
          <a:p>
            <a:pPr algn="l">
              <a:spcAft>
                <a:spcPts val="1200"/>
              </a:spcAft>
            </a:pPr>
            <a:r>
              <a:rPr lang="es-ES" sz="2000" b="0" i="0" strike="noStrike" cap="none" baseline="0" dirty="0">
                <a:solidFill>
                  <a:srgbClr val="000000"/>
                </a:solidFill>
                <a:effectLst/>
                <a:latin typeface="Segoe UI"/>
                <a:ea typeface="Segoe UI"/>
                <a:cs typeface="Segoe UI"/>
              </a:rPr>
              <a:t>Una cadena de herramientas completa para el desarrollo de inteligencia artificial en Azure</a:t>
            </a:r>
          </a:p>
          <a:p>
            <a:pPr marL="342900" indent="-342900" algn="l">
              <a:spcAft>
                <a:spcPts val="12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Conexión segura a un proyecto con la biblioteca </a:t>
            </a:r>
            <a:r>
              <a:rPr lang="es-ES" sz="2000" b="1" i="0" strike="noStrike" cap="none" baseline="0" dirty="0">
                <a:solidFill>
                  <a:srgbClr val="000000"/>
                </a:solidFill>
                <a:effectLst/>
                <a:latin typeface="Segoe UI"/>
                <a:ea typeface="Segoe UI"/>
                <a:cs typeface="Segoe UI"/>
              </a:rPr>
              <a:t>cliente de proyectos de </a:t>
            </a:r>
            <a:br>
              <a:rPr lang="es-ES" sz="2000" b="1" i="0" strike="noStrike" cap="none" baseline="0" dirty="0">
                <a:solidFill>
                  <a:srgbClr val="000000"/>
                </a:solidFill>
                <a:effectLst/>
                <a:latin typeface="Segoe UI"/>
                <a:ea typeface="Segoe UI"/>
                <a:cs typeface="Segoe UI"/>
              </a:rPr>
            </a:br>
            <a:r>
              <a:rPr lang="es-ES" sz="2000" b="1" i="0" strike="noStrike" cap="none" baseline="0" dirty="0">
                <a:solidFill>
                  <a:srgbClr val="000000"/>
                </a:solidFill>
                <a:effectLst/>
                <a:latin typeface="Segoe UI"/>
                <a:ea typeface="Segoe UI"/>
                <a:cs typeface="Segoe UI"/>
              </a:rPr>
              <a:t>Azure AI</a:t>
            </a:r>
          </a:p>
          <a:p>
            <a:pPr marL="342900" indent="-342900" algn="l">
              <a:spcAft>
                <a:spcPts val="12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Usa conexiones de proyecto para acceder a los recursos y escribir código mediante sus propias API:</a:t>
            </a:r>
          </a:p>
          <a:p>
            <a:pPr marL="800083" lvl="1" indent="-342900">
              <a:spcAft>
                <a:spcPts val="6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Servicios de Azure AI</a:t>
            </a:r>
          </a:p>
          <a:p>
            <a:pPr marL="800083" lvl="1" indent="-342900">
              <a:spcAft>
                <a:spcPts val="6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Azure </a:t>
            </a:r>
            <a:r>
              <a:rPr lang="es-ES" sz="2000" b="0" i="0" strike="noStrike" cap="none" baseline="0" dirty="0" err="1">
                <a:solidFill>
                  <a:srgbClr val="000000"/>
                </a:solidFill>
                <a:effectLst/>
                <a:latin typeface="Segoe UI"/>
                <a:ea typeface="Segoe UI"/>
                <a:cs typeface="Segoe UI"/>
              </a:rPr>
              <a:t>OpenAI</a:t>
            </a:r>
            <a:r>
              <a:rPr lang="es-ES" sz="2000" b="0" i="0" strike="noStrike" cap="none" baseline="0" dirty="0">
                <a:solidFill>
                  <a:srgbClr val="000000"/>
                </a:solidFill>
                <a:effectLst/>
                <a:latin typeface="Segoe UI"/>
                <a:ea typeface="Segoe UI"/>
                <a:cs typeface="Segoe UI"/>
              </a:rPr>
              <a:t> </a:t>
            </a:r>
            <a:r>
              <a:rPr lang="es-ES" sz="2000" b="0" i="0" strike="noStrike" cap="none" baseline="0" dirty="0" err="1">
                <a:solidFill>
                  <a:srgbClr val="000000"/>
                </a:solidFill>
                <a:effectLst/>
                <a:latin typeface="Segoe UI"/>
                <a:ea typeface="Segoe UI"/>
                <a:cs typeface="Segoe UI"/>
              </a:rPr>
              <a:t>Service</a:t>
            </a:r>
            <a:endParaRPr lang="es-ES" sz="2000" b="0" i="0" strike="noStrike" cap="none" baseline="0" dirty="0">
              <a:solidFill>
                <a:srgbClr val="000000"/>
              </a:solidFill>
              <a:effectLst/>
              <a:latin typeface="Segoe UI"/>
              <a:ea typeface="Segoe UI"/>
              <a:cs typeface="Segoe UI"/>
            </a:endParaRPr>
          </a:p>
          <a:p>
            <a:pPr marL="800083" lvl="1" indent="-342900">
              <a:spcAft>
                <a:spcPts val="6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Azure AI </a:t>
            </a:r>
            <a:r>
              <a:rPr lang="es-ES" sz="2000" b="0" i="0" strike="noStrike" cap="none" baseline="0" dirty="0" err="1">
                <a:solidFill>
                  <a:srgbClr val="000000"/>
                </a:solidFill>
                <a:effectLst/>
                <a:latin typeface="Segoe UI"/>
                <a:ea typeface="Segoe UI"/>
                <a:cs typeface="Segoe UI"/>
              </a:rPr>
              <a:t>Search</a:t>
            </a:r>
            <a:endParaRPr lang="es-ES" sz="2000" b="0" i="0" strike="noStrike" cap="none" baseline="0" dirty="0">
              <a:solidFill>
                <a:srgbClr val="000000"/>
              </a:solidFill>
              <a:effectLst/>
              <a:latin typeface="Segoe UI"/>
              <a:ea typeface="Segoe UI"/>
              <a:cs typeface="Segoe UI"/>
            </a:endParaRPr>
          </a:p>
          <a:p>
            <a:pPr marL="800083" lvl="1" indent="-342900">
              <a:spcAft>
                <a:spcPts val="600"/>
              </a:spcAft>
              <a:buFont typeface="Arial" panose="020B0604020202020204" pitchFamily="34" charset="0"/>
              <a:buChar char="•"/>
            </a:pPr>
            <a:r>
              <a:rPr lang="es-ES" sz="2000" b="0" i="0" strike="noStrike" cap="none" baseline="0" dirty="0" err="1">
                <a:solidFill>
                  <a:srgbClr val="000000"/>
                </a:solidFill>
                <a:effectLst/>
                <a:latin typeface="Segoe UI"/>
                <a:ea typeface="Segoe UI"/>
                <a:cs typeface="Segoe UI"/>
              </a:rPr>
              <a:t>Foundry</a:t>
            </a:r>
            <a:r>
              <a:rPr lang="es-ES" sz="2000" b="0" i="0" strike="noStrike" cap="none" baseline="0" dirty="0">
                <a:solidFill>
                  <a:srgbClr val="000000"/>
                </a:solidFill>
                <a:effectLst/>
                <a:latin typeface="Segoe UI"/>
                <a:ea typeface="Segoe UI"/>
                <a:cs typeface="Segoe UI"/>
              </a:rPr>
              <a:t> </a:t>
            </a:r>
            <a:r>
              <a:rPr lang="es-ES" sz="2000" b="0" i="0" strike="noStrike" cap="none" baseline="0" dirty="0" err="1">
                <a:solidFill>
                  <a:srgbClr val="000000"/>
                </a:solidFill>
                <a:effectLst/>
                <a:latin typeface="Segoe UI"/>
                <a:ea typeface="Segoe UI"/>
                <a:cs typeface="Segoe UI"/>
              </a:rPr>
              <a:t>Agent</a:t>
            </a:r>
            <a:r>
              <a:rPr lang="es-ES" sz="2000" b="0" i="0" strike="noStrike" cap="none" baseline="0" dirty="0">
                <a:solidFill>
                  <a:srgbClr val="000000"/>
                </a:solidFill>
                <a:effectLst/>
                <a:latin typeface="Segoe UI"/>
                <a:ea typeface="Segoe UI"/>
                <a:cs typeface="Segoe UI"/>
              </a:rPr>
              <a:t> </a:t>
            </a:r>
            <a:r>
              <a:rPr lang="es-ES" sz="2000" b="0" i="0" strike="noStrike" cap="none" baseline="0" dirty="0" err="1">
                <a:solidFill>
                  <a:srgbClr val="000000"/>
                </a:solidFill>
                <a:effectLst/>
                <a:latin typeface="Segoe UI"/>
                <a:ea typeface="Segoe UI"/>
                <a:cs typeface="Segoe UI"/>
              </a:rPr>
              <a:t>Service</a:t>
            </a:r>
            <a:endParaRPr lang="es-ES" sz="2000" b="0" i="0" strike="noStrike" cap="none" baseline="0" dirty="0">
              <a:solidFill>
                <a:srgbClr val="000000"/>
              </a:solidFill>
              <a:effectLst/>
              <a:latin typeface="Segoe UI"/>
              <a:ea typeface="Segoe UI"/>
              <a:cs typeface="Segoe UI"/>
            </a:endParaRPr>
          </a:p>
          <a:p>
            <a:pPr marL="800083" lvl="1" indent="-342900">
              <a:spcAft>
                <a:spcPts val="600"/>
              </a:spcAft>
              <a:buFont typeface="Arial" panose="020B0604020202020204" pitchFamily="34" charset="0"/>
              <a:buChar char="•"/>
            </a:pPr>
            <a:r>
              <a:rPr lang="es-ES" sz="2000" b="0" i="0" strike="noStrike" cap="none" baseline="0" dirty="0">
                <a:solidFill>
                  <a:srgbClr val="000000"/>
                </a:solidFill>
                <a:effectLst/>
                <a:latin typeface="Segoe UI"/>
                <a:ea typeface="Segoe UI"/>
                <a:cs typeface="Segoe UI"/>
              </a:rPr>
              <a:t>Otros…</a:t>
            </a:r>
          </a:p>
          <a:p>
            <a:pPr marL="800083" lvl="1" indent="-342900">
              <a:spcAft>
                <a:spcPts val="1200"/>
              </a:spcAft>
              <a:buFont typeface="Arial" panose="020B0604020202020204" pitchFamily="34" charset="0"/>
              <a:buChar char="•"/>
            </a:pPr>
            <a:endParaRPr lang="en-US" sz="2000" dirty="0"/>
          </a:p>
        </p:txBody>
      </p:sp>
      <p:grpSp>
        <p:nvGrpSpPr>
          <p:cNvPr id="22" name="Group 21">
            <a:extLst>
              <a:ext uri="{FF2B5EF4-FFF2-40B4-BE49-F238E27FC236}">
                <a16:creationId xmlns:a16="http://schemas.microsoft.com/office/drawing/2014/main" id="{A4B9B079-66FC-BADE-B006-8DA7B980037A}"/>
              </a:ext>
              <a:ext uri="{C183D7F6-B498-43B3-948B-1728B52AA6E4}">
                <adec:decorative xmlns:adec="http://schemas.microsoft.com/office/drawing/2017/decorative" val="1"/>
              </a:ext>
            </a:extLst>
          </p:cNvPr>
          <p:cNvGrpSpPr/>
          <p:nvPr/>
        </p:nvGrpSpPr>
        <p:grpSpPr>
          <a:xfrm>
            <a:off x="6023144" y="1324482"/>
            <a:ext cx="5494168" cy="4849778"/>
            <a:chOff x="6023144" y="1324482"/>
            <a:chExt cx="5494168" cy="4849778"/>
          </a:xfrm>
        </p:grpSpPr>
        <p:grpSp>
          <p:nvGrpSpPr>
            <p:cNvPr id="6" name="Group 5">
              <a:extLst>
                <a:ext uri="{FF2B5EF4-FFF2-40B4-BE49-F238E27FC236}">
                  <a16:creationId xmlns:a16="http://schemas.microsoft.com/office/drawing/2014/main" id="{32ADE354-054D-E429-5454-311E5765DC23}"/>
                </a:ext>
              </a:extLst>
            </p:cNvPr>
            <p:cNvGrpSpPr/>
            <p:nvPr/>
          </p:nvGrpSpPr>
          <p:grpSpPr>
            <a:xfrm>
              <a:off x="8201501" y="3296580"/>
              <a:ext cx="1590311" cy="1163821"/>
              <a:chOff x="2150416" y="1837074"/>
              <a:chExt cx="1590311" cy="1163821"/>
            </a:xfrm>
          </p:grpSpPr>
          <p:sp>
            <p:nvSpPr>
              <p:cNvPr id="4" name="Rectangle 3">
                <a:extLst>
                  <a:ext uri="{FF2B5EF4-FFF2-40B4-BE49-F238E27FC236}">
                    <a16:creationId xmlns:a16="http://schemas.microsoft.com/office/drawing/2014/main" id="{31D79594-1598-F472-F3D0-C5CB8E2C77EB}"/>
                  </a:ext>
                </a:extLst>
              </p:cNvPr>
              <p:cNvSpPr/>
              <p:nvPr/>
            </p:nvSpPr>
            <p:spPr bwMode="auto">
              <a:xfrm>
                <a:off x="2427316" y="2186247"/>
                <a:ext cx="1313411" cy="814648"/>
              </a:xfrm>
              <a:prstGeom prst="rect">
                <a:avLst/>
              </a:prstGeom>
              <a:noFill/>
              <a:ln w="285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1600" b="0" i="0" strike="noStrike" cap="none" baseline="0">
                    <a:solidFill>
                      <a:srgbClr val="000000"/>
                    </a:solidFill>
                    <a:effectLst/>
                    <a:latin typeface="Segoe UI"/>
                    <a:ea typeface="Segoe UI"/>
                    <a:cs typeface="Segoe UI"/>
                  </a:rPr>
                  <a:t>Proyecto</a:t>
                </a:r>
              </a:p>
            </p:txBody>
          </p:sp>
          <p:pic>
            <p:nvPicPr>
              <p:cNvPr id="2" name="Graphic 1">
                <a:extLst>
                  <a:ext uri="{FF2B5EF4-FFF2-40B4-BE49-F238E27FC236}">
                    <a16:creationId xmlns:a16="http://schemas.microsoft.com/office/drawing/2014/main" id="{25084990-974E-E42B-51CC-B022F5C82F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0416" y="1837074"/>
                <a:ext cx="814648" cy="814648"/>
              </a:xfrm>
              <a:prstGeom prst="rect">
                <a:avLst/>
              </a:prstGeom>
            </p:spPr>
          </p:pic>
        </p:grpSp>
        <p:grpSp>
          <p:nvGrpSpPr>
            <p:cNvPr id="35" name="Group 34">
              <a:extLst>
                <a:ext uri="{FF2B5EF4-FFF2-40B4-BE49-F238E27FC236}">
                  <a16:creationId xmlns:a16="http://schemas.microsoft.com/office/drawing/2014/main" id="{FD0293F5-E60B-707D-17B9-9903BAD2C41B}"/>
                </a:ext>
              </a:extLst>
            </p:cNvPr>
            <p:cNvGrpSpPr/>
            <p:nvPr/>
          </p:nvGrpSpPr>
          <p:grpSpPr>
            <a:xfrm>
              <a:off x="6718813" y="1935630"/>
              <a:ext cx="1962781" cy="775966"/>
              <a:chOff x="3184051" y="4543433"/>
              <a:chExt cx="1962781" cy="775966"/>
            </a:xfrm>
          </p:grpSpPr>
          <p:pic>
            <p:nvPicPr>
              <p:cNvPr id="24" name="Graphic 23">
                <a:extLst>
                  <a:ext uri="{FF2B5EF4-FFF2-40B4-BE49-F238E27FC236}">
                    <a16:creationId xmlns:a16="http://schemas.microsoft.com/office/drawing/2014/main" id="{F4D3653E-33C9-1719-833F-522E6F3E75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5616" y="4543433"/>
                <a:ext cx="449926" cy="449926"/>
              </a:xfrm>
              <a:prstGeom prst="rect">
                <a:avLst/>
              </a:prstGeom>
            </p:spPr>
          </p:pic>
          <p:sp>
            <p:nvSpPr>
              <p:cNvPr id="31" name="TextBox 30">
                <a:extLst>
                  <a:ext uri="{FF2B5EF4-FFF2-40B4-BE49-F238E27FC236}">
                    <a16:creationId xmlns:a16="http://schemas.microsoft.com/office/drawing/2014/main" id="{B9AAAB74-8AC1-73A7-A4A5-3AE52851F154}"/>
                  </a:ext>
                </a:extLst>
              </p:cNvPr>
              <p:cNvSpPr txBox="1"/>
              <p:nvPr/>
            </p:nvSpPr>
            <p:spPr>
              <a:xfrm>
                <a:off x="3184051" y="5073178"/>
                <a:ext cx="2227388"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OpenAI Service</a:t>
                </a:r>
              </a:p>
            </p:txBody>
          </p:sp>
        </p:grpSp>
        <p:grpSp>
          <p:nvGrpSpPr>
            <p:cNvPr id="36" name="Group 35">
              <a:extLst>
                <a:ext uri="{FF2B5EF4-FFF2-40B4-BE49-F238E27FC236}">
                  <a16:creationId xmlns:a16="http://schemas.microsoft.com/office/drawing/2014/main" id="{543F8660-093C-9758-B7A6-8DD13703CCB0}"/>
                </a:ext>
              </a:extLst>
            </p:cNvPr>
            <p:cNvGrpSpPr/>
            <p:nvPr/>
          </p:nvGrpSpPr>
          <p:grpSpPr>
            <a:xfrm>
              <a:off x="9354320" y="1819571"/>
              <a:ext cx="2332008" cy="922200"/>
              <a:chOff x="1516549" y="3877426"/>
              <a:chExt cx="2332008" cy="922200"/>
            </a:xfrm>
          </p:grpSpPr>
          <p:pic>
            <p:nvPicPr>
              <p:cNvPr id="28" name="Picture 27" descr="A purple and blue hexagon with stars&#10;&#10;AI-generated content may be incorrect.">
                <a:extLst>
                  <a:ext uri="{FF2B5EF4-FFF2-40B4-BE49-F238E27FC236}">
                    <a16:creationId xmlns:a16="http://schemas.microsoft.com/office/drawing/2014/main" id="{818C8AA9-CED7-863B-BE7E-538727D79408}"/>
                  </a:ext>
                </a:extLst>
              </p:cNvPr>
              <p:cNvPicPr>
                <a:picLocks noChangeAspect="1"/>
              </p:cNvPicPr>
              <p:nvPr/>
            </p:nvPicPr>
            <p:blipFill>
              <a:blip r:embed="rId7"/>
              <a:stretch>
                <a:fillRect/>
              </a:stretch>
            </p:blipFill>
            <p:spPr>
              <a:xfrm>
                <a:off x="2165419" y="3877426"/>
                <a:ext cx="675922" cy="675922"/>
              </a:xfrm>
              <a:prstGeom prst="rect">
                <a:avLst/>
              </a:prstGeom>
            </p:spPr>
          </p:pic>
          <p:sp>
            <p:nvSpPr>
              <p:cNvPr id="32" name="TextBox 31">
                <a:extLst>
                  <a:ext uri="{FF2B5EF4-FFF2-40B4-BE49-F238E27FC236}">
                    <a16:creationId xmlns:a16="http://schemas.microsoft.com/office/drawing/2014/main" id="{9FD21B49-DD4F-641F-1A65-1EFE2A7E6A24}"/>
                  </a:ext>
                </a:extLst>
              </p:cNvPr>
              <p:cNvSpPr txBox="1"/>
              <p:nvPr/>
            </p:nvSpPr>
            <p:spPr>
              <a:xfrm>
                <a:off x="1516549" y="4553348"/>
                <a:ext cx="2332009"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Foundry Agent Service</a:t>
                </a:r>
              </a:p>
            </p:txBody>
          </p:sp>
        </p:grpSp>
        <p:grpSp>
          <p:nvGrpSpPr>
            <p:cNvPr id="34" name="Group 33">
              <a:extLst>
                <a:ext uri="{FF2B5EF4-FFF2-40B4-BE49-F238E27FC236}">
                  <a16:creationId xmlns:a16="http://schemas.microsoft.com/office/drawing/2014/main" id="{14EBECBC-0CDF-368E-7EDB-C7847F39CFE3}"/>
                </a:ext>
              </a:extLst>
            </p:cNvPr>
            <p:cNvGrpSpPr/>
            <p:nvPr/>
          </p:nvGrpSpPr>
          <p:grpSpPr>
            <a:xfrm>
              <a:off x="8401163" y="1324482"/>
              <a:ext cx="1418081" cy="789319"/>
              <a:chOff x="5765215" y="5383228"/>
              <a:chExt cx="1418081" cy="789319"/>
            </a:xfrm>
          </p:grpSpPr>
          <p:pic>
            <p:nvPicPr>
              <p:cNvPr id="26" name="Graphic 25">
                <a:extLst>
                  <a:ext uri="{FF2B5EF4-FFF2-40B4-BE49-F238E27FC236}">
                    <a16:creationId xmlns:a16="http://schemas.microsoft.com/office/drawing/2014/main" id="{CFF5B26F-48A1-72CD-AC72-15F0E67E50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02706" y="5383228"/>
                <a:ext cx="543098" cy="543098"/>
              </a:xfrm>
              <a:prstGeom prst="rect">
                <a:avLst/>
              </a:prstGeom>
            </p:spPr>
          </p:pic>
          <p:sp>
            <p:nvSpPr>
              <p:cNvPr id="33" name="TextBox 32">
                <a:extLst>
                  <a:ext uri="{FF2B5EF4-FFF2-40B4-BE49-F238E27FC236}">
                    <a16:creationId xmlns:a16="http://schemas.microsoft.com/office/drawing/2014/main" id="{F65F3D30-1386-931E-24F4-81D48EBAF140}"/>
                  </a:ext>
                </a:extLst>
              </p:cNvPr>
              <p:cNvSpPr txBox="1"/>
              <p:nvPr/>
            </p:nvSpPr>
            <p:spPr>
              <a:xfrm>
                <a:off x="5765216" y="5926325"/>
                <a:ext cx="1623217"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AI Search</a:t>
                </a:r>
              </a:p>
            </p:txBody>
          </p:sp>
        </p:grpSp>
        <p:grpSp>
          <p:nvGrpSpPr>
            <p:cNvPr id="38" name="Group 37">
              <a:extLst>
                <a:ext uri="{FF2B5EF4-FFF2-40B4-BE49-F238E27FC236}">
                  <a16:creationId xmlns:a16="http://schemas.microsoft.com/office/drawing/2014/main" id="{3D8BB783-B6F2-0FB8-FC47-2AA444C99F02}"/>
                </a:ext>
              </a:extLst>
            </p:cNvPr>
            <p:cNvGrpSpPr/>
            <p:nvPr/>
          </p:nvGrpSpPr>
          <p:grpSpPr>
            <a:xfrm>
              <a:off x="10841390" y="3030400"/>
              <a:ext cx="675922" cy="881478"/>
              <a:chOff x="2165419" y="3960556"/>
              <a:chExt cx="675922" cy="881478"/>
            </a:xfrm>
          </p:grpSpPr>
          <p:pic>
            <p:nvPicPr>
              <p:cNvPr id="39" name="Picture 38" descr="Single gear with solid fill">
                <a:extLst>
                  <a:ext uri="{FF2B5EF4-FFF2-40B4-BE49-F238E27FC236}">
                    <a16:creationId xmlns:a16="http://schemas.microsoft.com/office/drawing/2014/main" id="{2DFA8633-AE63-6854-E8B7-C9FCFE24D8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65419" y="3960556"/>
                <a:ext cx="675922" cy="675922"/>
              </a:xfrm>
              <a:prstGeom prst="rect">
                <a:avLst/>
              </a:prstGeom>
            </p:spPr>
          </p:pic>
          <p:sp>
            <p:nvSpPr>
              <p:cNvPr id="40" name="TextBox 39">
                <a:extLst>
                  <a:ext uri="{FF2B5EF4-FFF2-40B4-BE49-F238E27FC236}">
                    <a16:creationId xmlns:a16="http://schemas.microsoft.com/office/drawing/2014/main" id="{972D37D3-98F7-76CC-D44E-C6A79AB342A1}"/>
                  </a:ext>
                </a:extLst>
              </p:cNvPr>
              <p:cNvSpPr txBox="1"/>
              <p:nvPr/>
            </p:nvSpPr>
            <p:spPr>
              <a:xfrm>
                <a:off x="2363117" y="4472702"/>
                <a:ext cx="280526" cy="369332"/>
              </a:xfrm>
              <a:prstGeom prst="rect">
                <a:avLst/>
              </a:prstGeom>
              <a:noFill/>
            </p:spPr>
            <p:txBody>
              <a:bodyPr wrap="none" lIns="0" tIns="0" rIns="0" bIns="0" rtlCol="0">
                <a:spAutoFit/>
              </a:bodyPr>
              <a:lstStyle/>
              <a:p>
                <a:pPr algn="l"/>
                <a:r>
                  <a:rPr lang="en-US" sz="2400" b="1"/>
                  <a:t>…</a:t>
                </a:r>
              </a:p>
            </p:txBody>
          </p:sp>
        </p:grpSp>
        <p:cxnSp>
          <p:nvCxnSpPr>
            <p:cNvPr id="42" name="Connector: Elbow 41">
              <a:extLst>
                <a:ext uri="{FF2B5EF4-FFF2-40B4-BE49-F238E27FC236}">
                  <a16:creationId xmlns:a16="http://schemas.microsoft.com/office/drawing/2014/main" id="{4E10AF67-DF53-28CC-CA83-D541BEC602F7}"/>
                </a:ext>
              </a:extLst>
            </p:cNvPr>
            <p:cNvCxnSpPr>
              <a:stCxn id="4" idx="0"/>
            </p:cNvCxnSpPr>
            <p:nvPr/>
          </p:nvCxnSpPr>
          <p:spPr>
            <a:xfrm rot="16200000" flipV="1">
              <a:off x="7950259" y="2460905"/>
              <a:ext cx="420023" cy="194967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539AD09A-942C-E6E5-2ABF-0A8633399320}"/>
                </a:ext>
              </a:extLst>
            </p:cNvPr>
            <p:cNvCxnSpPr>
              <a:stCxn id="4" idx="0"/>
              <a:endCxn id="31" idx="2"/>
            </p:cNvCxnSpPr>
            <p:nvPr/>
          </p:nvCxnSpPr>
          <p:spPr>
            <a:xfrm rot="16200000" flipV="1">
              <a:off x="8016757" y="2527403"/>
              <a:ext cx="934100" cy="130260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84519BE7-2797-E291-967B-2B994B355D20}"/>
                </a:ext>
              </a:extLst>
            </p:cNvPr>
            <p:cNvCxnSpPr>
              <a:stCxn id="4" idx="0"/>
              <a:endCxn id="32" idx="2"/>
            </p:cNvCxnSpPr>
            <p:nvPr/>
          </p:nvCxnSpPr>
          <p:spPr>
            <a:xfrm rot="16200000">
              <a:off x="9375725" y="2501152"/>
              <a:ext cx="903982" cy="1385219"/>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5C71073-9421-F4AD-C271-0277CB1BCC6A}"/>
                </a:ext>
              </a:extLst>
            </p:cNvPr>
            <p:cNvCxnSpPr>
              <a:stCxn id="4" idx="0"/>
            </p:cNvCxnSpPr>
            <p:nvPr/>
          </p:nvCxnSpPr>
          <p:spPr>
            <a:xfrm rot="5400000" flipH="1" flipV="1">
              <a:off x="9952534" y="2559200"/>
              <a:ext cx="269127" cy="190398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8334611-E631-B183-CBB9-B2A13C7455F8}"/>
                </a:ext>
              </a:extLst>
            </p:cNvPr>
            <p:cNvCxnSpPr/>
            <p:nvPr/>
          </p:nvCxnSpPr>
          <p:spPr>
            <a:xfrm flipH="1" flipV="1">
              <a:off x="9110204" y="2113801"/>
              <a:ext cx="24903" cy="15319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7" name="Graphic 56" descr="Programmer male with solid fill">
              <a:extLst>
                <a:ext uri="{FF2B5EF4-FFF2-40B4-BE49-F238E27FC236}">
                  <a16:creationId xmlns:a16="http://schemas.microsoft.com/office/drawing/2014/main" id="{61071598-9CEA-F6A8-0E98-CB9F1B207B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79998" y="5064042"/>
              <a:ext cx="1110218" cy="1110218"/>
            </a:xfrm>
            <a:prstGeom prst="rect">
              <a:avLst/>
            </a:prstGeom>
          </p:spPr>
        </p:pic>
        <p:cxnSp>
          <p:nvCxnSpPr>
            <p:cNvPr id="59" name="Straight Arrow Connector 58">
              <a:extLst>
                <a:ext uri="{FF2B5EF4-FFF2-40B4-BE49-F238E27FC236}">
                  <a16:creationId xmlns:a16="http://schemas.microsoft.com/office/drawing/2014/main" id="{4FA98DAB-B484-AC63-D2DE-738266795367}"/>
                </a:ext>
              </a:extLst>
            </p:cNvPr>
            <p:cNvCxnSpPr>
              <a:stCxn id="57" idx="0"/>
              <a:endCxn id="4" idx="2"/>
            </p:cNvCxnSpPr>
            <p:nvPr/>
          </p:nvCxnSpPr>
          <p:spPr>
            <a:xfrm flipH="1" flipV="1">
              <a:off x="9135107" y="4460401"/>
              <a:ext cx="0" cy="60364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Employee badge with solid fill">
              <a:extLst>
                <a:ext uri="{FF2B5EF4-FFF2-40B4-BE49-F238E27FC236}">
                  <a16:creationId xmlns:a16="http://schemas.microsoft.com/office/drawing/2014/main" id="{4B179889-B3F9-D1AD-B69E-31B9E6AAD8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50729" y="4645694"/>
              <a:ext cx="369816" cy="369816"/>
            </a:xfrm>
            <a:prstGeom prst="rect">
              <a:avLst/>
            </a:prstGeom>
          </p:spPr>
        </p:pic>
        <p:sp>
          <p:nvSpPr>
            <p:cNvPr id="67" name="TextBox 66">
              <a:extLst>
                <a:ext uri="{FF2B5EF4-FFF2-40B4-BE49-F238E27FC236}">
                  <a16:creationId xmlns:a16="http://schemas.microsoft.com/office/drawing/2014/main" id="{E6E4CDFF-CE38-7CCF-44E0-630E05E5C7B0}"/>
                </a:ext>
              </a:extLst>
            </p:cNvPr>
            <p:cNvSpPr txBox="1"/>
            <p:nvPr/>
          </p:nvSpPr>
          <p:spPr>
            <a:xfrm>
              <a:off x="9334928" y="4757711"/>
              <a:ext cx="1766919" cy="184709"/>
            </a:xfrm>
            <a:prstGeom prst="rect">
              <a:avLst/>
            </a:prstGeom>
            <a:noFill/>
          </p:spPr>
          <p:txBody>
            <a:bodyPr wrap="none" lIns="0" tIns="0" rIns="0" bIns="0" rtlCol="0">
              <a:spAutoFit/>
            </a:bodyPr>
            <a:lstStyle/>
            <a:p>
              <a:pPr algn="l"/>
              <a:r>
                <a:rPr lang="es-ES" sz="1200" b="0" i="0" strike="noStrike" cap="none" baseline="0">
                  <a:solidFill>
                    <a:srgbClr val="000000"/>
                  </a:solidFill>
                  <a:effectLst/>
                  <a:latin typeface="Segoe UI"/>
                  <a:ea typeface="Segoe UI"/>
                  <a:cs typeface="Segoe UI"/>
                </a:rPr>
                <a:t>Autenticación de Entra</a:t>
              </a:r>
            </a:p>
          </p:txBody>
        </p:sp>
        <p:grpSp>
          <p:nvGrpSpPr>
            <p:cNvPr id="11" name="Group 10">
              <a:extLst>
                <a:ext uri="{FF2B5EF4-FFF2-40B4-BE49-F238E27FC236}">
                  <a16:creationId xmlns:a16="http://schemas.microsoft.com/office/drawing/2014/main" id="{0B291785-3890-85D4-8ADF-87E4445E3658}"/>
                </a:ext>
              </a:extLst>
            </p:cNvPr>
            <p:cNvGrpSpPr/>
            <p:nvPr/>
          </p:nvGrpSpPr>
          <p:grpSpPr>
            <a:xfrm>
              <a:off x="6023144" y="2899588"/>
              <a:ext cx="1550809" cy="978903"/>
              <a:chOff x="6023144" y="2899588"/>
              <a:chExt cx="1550809" cy="978903"/>
            </a:xfrm>
          </p:grpSpPr>
          <p:sp>
            <p:nvSpPr>
              <p:cNvPr id="30" name="TextBox 29">
                <a:extLst>
                  <a:ext uri="{FF2B5EF4-FFF2-40B4-BE49-F238E27FC236}">
                    <a16:creationId xmlns:a16="http://schemas.microsoft.com/office/drawing/2014/main" id="{A348D76F-11D9-CB72-6B65-7D000B71BADD}"/>
                  </a:ext>
                </a:extLst>
              </p:cNvPr>
              <p:cNvSpPr txBox="1"/>
              <p:nvPr/>
            </p:nvSpPr>
            <p:spPr>
              <a:xfrm>
                <a:off x="6023144" y="3632270"/>
                <a:ext cx="2164857"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Servicios de Azure AI</a:t>
                </a:r>
              </a:p>
            </p:txBody>
          </p:sp>
          <p:grpSp>
            <p:nvGrpSpPr>
              <p:cNvPr id="54" name="Group 53">
                <a:extLst>
                  <a:ext uri="{FF2B5EF4-FFF2-40B4-BE49-F238E27FC236}">
                    <a16:creationId xmlns:a16="http://schemas.microsoft.com/office/drawing/2014/main" id="{0E6896A7-5E54-860C-B5A2-601BD9674AB0}"/>
                  </a:ext>
                </a:extLst>
              </p:cNvPr>
              <p:cNvGrpSpPr/>
              <p:nvPr/>
            </p:nvGrpSpPr>
            <p:grpSpPr>
              <a:xfrm>
                <a:off x="6387310" y="2899588"/>
                <a:ext cx="693266" cy="674904"/>
                <a:chOff x="5687199" y="1939254"/>
                <a:chExt cx="693266" cy="674904"/>
              </a:xfrm>
            </p:grpSpPr>
            <p:grpSp>
              <p:nvGrpSpPr>
                <p:cNvPr id="7" name="Group 6">
                  <a:extLst>
                    <a:ext uri="{FF2B5EF4-FFF2-40B4-BE49-F238E27FC236}">
                      <a16:creationId xmlns:a16="http://schemas.microsoft.com/office/drawing/2014/main" id="{D2E5610B-C026-0E68-020E-F73494098D7F}"/>
                    </a:ext>
                  </a:extLst>
                </p:cNvPr>
                <p:cNvGrpSpPr/>
                <p:nvPr/>
              </p:nvGrpSpPr>
              <p:grpSpPr>
                <a:xfrm>
                  <a:off x="5687199" y="1939254"/>
                  <a:ext cx="693266" cy="674904"/>
                  <a:chOff x="5666994" y="3369132"/>
                  <a:chExt cx="693266" cy="674904"/>
                </a:xfrm>
              </p:grpSpPr>
              <p:pic>
                <p:nvPicPr>
                  <p:cNvPr id="58" name="Graphic 57">
                    <a:extLst>
                      <a:ext uri="{FF2B5EF4-FFF2-40B4-BE49-F238E27FC236}">
                        <a16:creationId xmlns:a16="http://schemas.microsoft.com/office/drawing/2014/main" id="{3F897D04-7660-F832-8E5B-9E18497D56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40288" y="3369132"/>
                    <a:ext cx="171450" cy="171450"/>
                  </a:xfrm>
                  <a:prstGeom prst="rect">
                    <a:avLst/>
                  </a:prstGeom>
                </p:spPr>
              </p:pic>
              <p:pic>
                <p:nvPicPr>
                  <p:cNvPr id="9" name="Graphic 8">
                    <a:extLst>
                      <a:ext uri="{FF2B5EF4-FFF2-40B4-BE49-F238E27FC236}">
                        <a16:creationId xmlns:a16="http://schemas.microsoft.com/office/drawing/2014/main" id="{6FEA8F11-6591-F41F-DAAF-157EC08A24B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960970" y="3872586"/>
                    <a:ext cx="171450" cy="171450"/>
                  </a:xfrm>
                  <a:prstGeom prst="rect">
                    <a:avLst/>
                  </a:prstGeom>
                </p:spPr>
              </p:pic>
              <p:pic>
                <p:nvPicPr>
                  <p:cNvPr id="60" name="Graphic 59">
                    <a:extLst>
                      <a:ext uri="{FF2B5EF4-FFF2-40B4-BE49-F238E27FC236}">
                        <a16:creationId xmlns:a16="http://schemas.microsoft.com/office/drawing/2014/main" id="{CCE5F1EB-8960-D92C-354D-A94E3418D8F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05904" y="3471337"/>
                    <a:ext cx="171450" cy="171450"/>
                  </a:xfrm>
                  <a:prstGeom prst="rect">
                    <a:avLst/>
                  </a:prstGeom>
                </p:spPr>
              </p:pic>
              <p:pic>
                <p:nvPicPr>
                  <p:cNvPr id="10" name="Graphic 9">
                    <a:extLst>
                      <a:ext uri="{FF2B5EF4-FFF2-40B4-BE49-F238E27FC236}">
                        <a16:creationId xmlns:a16="http://schemas.microsoft.com/office/drawing/2014/main" id="{974E1362-CBEE-36AC-9F47-C393EE5935E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68187" y="3477822"/>
                    <a:ext cx="171450" cy="171450"/>
                  </a:xfrm>
                  <a:prstGeom prst="rect">
                    <a:avLst/>
                  </a:prstGeom>
                </p:spPr>
              </p:pic>
              <p:pic>
                <p:nvPicPr>
                  <p:cNvPr id="62" name="Graphic 61">
                    <a:extLst>
                      <a:ext uri="{FF2B5EF4-FFF2-40B4-BE49-F238E27FC236}">
                        <a16:creationId xmlns:a16="http://schemas.microsoft.com/office/drawing/2014/main" id="{6B5FE2F2-2E74-51FB-7E8B-B0304F0EBB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88810" y="3768826"/>
                    <a:ext cx="171450" cy="171450"/>
                  </a:xfrm>
                  <a:prstGeom prst="rect">
                    <a:avLst/>
                  </a:prstGeom>
                </p:spPr>
              </p:pic>
              <p:pic>
                <p:nvPicPr>
                  <p:cNvPr id="63" name="Graphic 62">
                    <a:extLst>
                      <a:ext uri="{FF2B5EF4-FFF2-40B4-BE49-F238E27FC236}">
                        <a16:creationId xmlns:a16="http://schemas.microsoft.com/office/drawing/2014/main" id="{67B1ECC5-0100-1BAD-BA04-F975137DB88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666994" y="3678036"/>
                    <a:ext cx="171450" cy="171450"/>
                  </a:xfrm>
                  <a:prstGeom prst="rect">
                    <a:avLst/>
                  </a:prstGeom>
                </p:spPr>
              </p:pic>
            </p:grpSp>
            <p:pic>
              <p:nvPicPr>
                <p:cNvPr id="56" name="Graphic 55">
                  <a:extLst>
                    <a:ext uri="{FF2B5EF4-FFF2-40B4-BE49-F238E27FC236}">
                      <a16:creationId xmlns:a16="http://schemas.microsoft.com/office/drawing/2014/main" id="{60E1C2E5-8D41-198E-D059-463FB48DE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7185" y="2128991"/>
                  <a:ext cx="244230" cy="244230"/>
                </a:xfrm>
                <a:prstGeom prst="rect">
                  <a:avLst/>
                </a:prstGeom>
              </p:spPr>
            </p:pic>
            <p:pic>
              <p:nvPicPr>
                <p:cNvPr id="8" name="Graphic 7">
                  <a:extLst>
                    <a:ext uri="{FF2B5EF4-FFF2-40B4-BE49-F238E27FC236}">
                      <a16:creationId xmlns:a16="http://schemas.microsoft.com/office/drawing/2014/main" id="{43C6B30E-8CA5-ECEB-91A5-81DA99E3DF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7484" y="2416292"/>
                  <a:ext cx="141980" cy="141980"/>
                </a:xfrm>
                <a:prstGeom prst="rect">
                  <a:avLst/>
                </a:prstGeom>
              </p:spPr>
            </p:pic>
          </p:grpSp>
        </p:grpSp>
      </p:grpSp>
    </p:spTree>
    <p:extLst>
      <p:ext uri="{BB962C8B-B14F-4D97-AF65-F5344CB8AC3E}">
        <p14:creationId xmlns:p14="http://schemas.microsoft.com/office/powerpoint/2010/main" val="28616756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2BC216-1BC5-19FB-EF6E-2F90B026DDA7}"/>
              </a:ext>
            </a:extLst>
          </p:cNvPr>
          <p:cNvSpPr>
            <a:spLocks noGrp="1"/>
          </p:cNvSpPr>
          <p:nvPr>
            <p:ph type="title"/>
          </p:nvPr>
        </p:nvSpPr>
        <p:spPr>
          <a:xfrm>
            <a:off x="588262" y="585216"/>
            <a:ext cx="8193024" cy="487680"/>
          </a:xfrm>
        </p:spPr>
        <p:txBody>
          <a:bodyPr vert="horz" wrap="square" lIns="0" tIns="0" rIns="0" bIns="0" rtlCol="0" anchor="t">
            <a:spAutoFit/>
          </a:bodyPr>
          <a:lstStyle/>
          <a:p>
            <a:r>
              <a:rPr lang="es-ES" sz="3200" b="0" i="0" strike="noStrike" cap="none" baseline="0">
                <a:solidFill>
                  <a:srgbClr val="000000"/>
                </a:solidFill>
                <a:effectLst/>
                <a:latin typeface="Segoe UI Semibold"/>
                <a:ea typeface="Segoe UI Semibold"/>
                <a:cs typeface="Segoe UI Semibold"/>
              </a:rPr>
              <a:t>¿Qué es la inteligencia artificial (IA)?</a:t>
            </a:r>
          </a:p>
        </p:txBody>
      </p:sp>
      <p:grpSp>
        <p:nvGrpSpPr>
          <p:cNvPr id="21" name="Group 20">
            <a:extLst>
              <a:ext uri="{FF2B5EF4-FFF2-40B4-BE49-F238E27FC236}">
                <a16:creationId xmlns:a16="http://schemas.microsoft.com/office/drawing/2014/main" id="{1B013B3C-9F7C-AAB1-75B1-B2C6E6B0EA20}"/>
              </a:ext>
              <a:ext uri="{C183D7F6-B498-43B3-948B-1728B52AA6E4}">
                <adec:decorative xmlns:adec="http://schemas.microsoft.com/office/drawing/2017/decorative" val="1"/>
              </a:ext>
            </a:extLst>
          </p:cNvPr>
          <p:cNvGrpSpPr/>
          <p:nvPr/>
        </p:nvGrpSpPr>
        <p:grpSpPr>
          <a:xfrm>
            <a:off x="701040" y="1205911"/>
            <a:ext cx="10736580" cy="1259210"/>
            <a:chOff x="701040" y="1205911"/>
            <a:chExt cx="10736580" cy="1259210"/>
          </a:xfrm>
        </p:grpSpPr>
        <p:pic>
          <p:nvPicPr>
            <p:cNvPr id="42" name="Graphic 41">
              <a:extLst>
                <a:ext uri="{FF2B5EF4-FFF2-40B4-BE49-F238E27FC236}">
                  <a16:creationId xmlns:a16="http://schemas.microsoft.com/office/drawing/2014/main" id="{050F75AB-33D4-CF7F-B89A-90657397FB6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9740" y="1205911"/>
              <a:ext cx="1036320" cy="1036320"/>
            </a:xfrm>
            <a:prstGeom prst="rect">
              <a:avLst/>
            </a:prstGeom>
          </p:spPr>
        </p:pic>
        <p:sp>
          <p:nvSpPr>
            <p:cNvPr id="43" name="Left Brace 42">
              <a:extLst>
                <a:ext uri="{FF2B5EF4-FFF2-40B4-BE49-F238E27FC236}">
                  <a16:creationId xmlns:a16="http://schemas.microsoft.com/office/drawing/2014/main" id="{9A6083C9-B2AE-3404-6E43-9CF026CD3FA5}"/>
                </a:ext>
                <a:ext uri="{C183D7F6-B498-43B3-948B-1728B52AA6E4}">
                  <adec:decorative xmlns:adec="http://schemas.microsoft.com/office/drawing/2017/decorative" val="1"/>
                </a:ext>
              </a:extLst>
            </p:cNvPr>
            <p:cNvSpPr/>
            <p:nvPr/>
          </p:nvSpPr>
          <p:spPr>
            <a:xfrm rot="5400000">
              <a:off x="5890211" y="-3082288"/>
              <a:ext cx="358238" cy="10736580"/>
            </a:xfrm>
            <a:prstGeom prst="leftBrac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descr="Generative AI.">
            <a:extLst>
              <a:ext uri="{FF2B5EF4-FFF2-40B4-BE49-F238E27FC236}">
                <a16:creationId xmlns:a16="http://schemas.microsoft.com/office/drawing/2014/main" id="{32C7E386-AFE3-974B-889A-DA288E6A403B}"/>
              </a:ext>
            </a:extLst>
          </p:cNvPr>
          <p:cNvGrpSpPr/>
          <p:nvPr/>
        </p:nvGrpSpPr>
        <p:grpSpPr>
          <a:xfrm>
            <a:off x="636270" y="2545078"/>
            <a:ext cx="2103120" cy="2631474"/>
            <a:chOff x="636270" y="2545078"/>
            <a:chExt cx="2103120" cy="2631474"/>
          </a:xfrm>
        </p:grpSpPr>
        <p:sp>
          <p:nvSpPr>
            <p:cNvPr id="13" name="Rectangle 12" descr="Generative AI">
              <a:extLst>
                <a:ext uri="{FF2B5EF4-FFF2-40B4-BE49-F238E27FC236}">
                  <a16:creationId xmlns:a16="http://schemas.microsoft.com/office/drawing/2014/main" id="{E475DA80-5177-2F28-3BDC-8D2D98B84D4C}"/>
                </a:ext>
              </a:extLst>
            </p:cNvPr>
            <p:cNvSpPr/>
            <p:nvPr/>
          </p:nvSpPr>
          <p:spPr bwMode="auto">
            <a:xfrm>
              <a:off x="636270" y="2545078"/>
              <a:ext cx="2103120" cy="263147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IA</a:t>
              </a:r>
            </a:p>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generativa</a:t>
              </a:r>
            </a:p>
          </p:txBody>
        </p:sp>
        <p:pic>
          <p:nvPicPr>
            <p:cNvPr id="18" name="Graphic 17" descr="Chat outline">
              <a:extLst>
                <a:ext uri="{FF2B5EF4-FFF2-40B4-BE49-F238E27FC236}">
                  <a16:creationId xmlns:a16="http://schemas.microsoft.com/office/drawing/2014/main" id="{8DCCD776-69E8-E853-A559-A221BAE848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26" y="2746911"/>
              <a:ext cx="1499525" cy="1499525"/>
            </a:xfrm>
            <a:prstGeom prst="rect">
              <a:avLst/>
            </a:prstGeom>
          </p:spPr>
        </p:pic>
      </p:grpSp>
      <p:grpSp>
        <p:nvGrpSpPr>
          <p:cNvPr id="8" name="Group 7" descr="Agents and automation.">
            <a:extLst>
              <a:ext uri="{FF2B5EF4-FFF2-40B4-BE49-F238E27FC236}">
                <a16:creationId xmlns:a16="http://schemas.microsoft.com/office/drawing/2014/main" id="{FECD4625-EEF5-E96B-A847-EBC3150BB4D0}"/>
              </a:ext>
            </a:extLst>
          </p:cNvPr>
          <p:cNvGrpSpPr/>
          <p:nvPr/>
        </p:nvGrpSpPr>
        <p:grpSpPr>
          <a:xfrm>
            <a:off x="2827972" y="2545078"/>
            <a:ext cx="2103120" cy="2631474"/>
            <a:chOff x="2827972" y="2545078"/>
            <a:chExt cx="2103120" cy="2631474"/>
          </a:xfrm>
        </p:grpSpPr>
        <p:sp>
          <p:nvSpPr>
            <p:cNvPr id="14" name="Rectangle 13" descr="Agents and automation">
              <a:extLst>
                <a:ext uri="{FF2B5EF4-FFF2-40B4-BE49-F238E27FC236}">
                  <a16:creationId xmlns:a16="http://schemas.microsoft.com/office/drawing/2014/main" id="{1EB741A3-06AB-6084-7A32-3D2C07E20DC7}"/>
                </a:ext>
              </a:extLst>
            </p:cNvPr>
            <p:cNvSpPr/>
            <p:nvPr/>
          </p:nvSpPr>
          <p:spPr bwMode="auto">
            <a:xfrm>
              <a:off x="2827972" y="2545078"/>
              <a:ext cx="2103120" cy="263147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Agentes y automatización</a:t>
              </a:r>
            </a:p>
          </p:txBody>
        </p:sp>
        <p:grpSp>
          <p:nvGrpSpPr>
            <p:cNvPr id="27" name="Group 26">
              <a:extLst>
                <a:ext uri="{FF2B5EF4-FFF2-40B4-BE49-F238E27FC236}">
                  <a16:creationId xmlns:a16="http://schemas.microsoft.com/office/drawing/2014/main" id="{6474A295-75A3-4DFE-9A3E-6D46101FFFCE}"/>
                </a:ext>
              </a:extLst>
            </p:cNvPr>
            <p:cNvGrpSpPr/>
            <p:nvPr/>
          </p:nvGrpSpPr>
          <p:grpSpPr>
            <a:xfrm>
              <a:off x="3189284" y="2746911"/>
              <a:ext cx="1278893" cy="1291225"/>
              <a:chOff x="3201314" y="2458146"/>
              <a:chExt cx="1278893" cy="1291225"/>
            </a:xfrm>
            <a:solidFill>
              <a:schemeClr val="tx1"/>
            </a:solidFill>
          </p:grpSpPr>
          <p:pic>
            <p:nvPicPr>
              <p:cNvPr id="20" name="Graphic 19" descr="User outline">
                <a:extLst>
                  <a:ext uri="{FF2B5EF4-FFF2-40B4-BE49-F238E27FC236}">
                    <a16:creationId xmlns:a16="http://schemas.microsoft.com/office/drawing/2014/main" id="{414EFB67-5F3F-FEEB-734D-9CA1D0E327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1314" y="2458146"/>
                <a:ext cx="1278893" cy="1278893"/>
              </a:xfrm>
              <a:prstGeom prst="rect">
                <a:avLst/>
              </a:prstGeom>
            </p:spPr>
          </p:pic>
          <p:pic>
            <p:nvPicPr>
              <p:cNvPr id="24" name="Graphic 23" descr="Single gear outline">
                <a:extLst>
                  <a:ext uri="{FF2B5EF4-FFF2-40B4-BE49-F238E27FC236}">
                    <a16:creationId xmlns:a16="http://schemas.microsoft.com/office/drawing/2014/main" id="{2273FEB7-2A1F-E9C3-9130-3F8539F4DE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28480" y="3124811"/>
                <a:ext cx="624560" cy="624560"/>
              </a:xfrm>
              <a:prstGeom prst="rect">
                <a:avLst/>
              </a:prstGeom>
            </p:spPr>
          </p:pic>
        </p:grpSp>
      </p:grpSp>
      <p:grpSp>
        <p:nvGrpSpPr>
          <p:cNvPr id="4" name="Group 3" descr="Natural language.">
            <a:extLst>
              <a:ext uri="{FF2B5EF4-FFF2-40B4-BE49-F238E27FC236}">
                <a16:creationId xmlns:a16="http://schemas.microsoft.com/office/drawing/2014/main" id="{11E4BF55-924D-248F-C4C8-566E82E7D3D7}"/>
              </a:ext>
            </a:extLst>
          </p:cNvPr>
          <p:cNvGrpSpPr/>
          <p:nvPr/>
        </p:nvGrpSpPr>
        <p:grpSpPr>
          <a:xfrm>
            <a:off x="5019675" y="2545078"/>
            <a:ext cx="2103120" cy="2631474"/>
            <a:chOff x="7211379" y="2545079"/>
            <a:chExt cx="2103120" cy="2631474"/>
          </a:xfrm>
        </p:grpSpPr>
        <p:sp>
          <p:nvSpPr>
            <p:cNvPr id="16" name="Rectangle 15">
              <a:extLst>
                <a:ext uri="{FF2B5EF4-FFF2-40B4-BE49-F238E27FC236}">
                  <a16:creationId xmlns:a16="http://schemas.microsoft.com/office/drawing/2014/main" id="{D0C97147-0936-DC5B-3031-3E9D5FCD31A6}"/>
                </a:ext>
              </a:extLst>
            </p:cNvPr>
            <p:cNvSpPr/>
            <p:nvPr/>
          </p:nvSpPr>
          <p:spPr bwMode="auto">
            <a:xfrm>
              <a:off x="7211379" y="2545079"/>
              <a:ext cx="2103120" cy="263147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Lenguaje natural</a:t>
              </a:r>
            </a:p>
          </p:txBody>
        </p:sp>
        <p:grpSp>
          <p:nvGrpSpPr>
            <p:cNvPr id="34" name="Group 33">
              <a:extLst>
                <a:ext uri="{FF2B5EF4-FFF2-40B4-BE49-F238E27FC236}">
                  <a16:creationId xmlns:a16="http://schemas.microsoft.com/office/drawing/2014/main" id="{2AF24138-41F7-18C3-B7E9-A4A8F2747FA4}"/>
                </a:ext>
              </a:extLst>
            </p:cNvPr>
            <p:cNvGrpSpPr/>
            <p:nvPr/>
          </p:nvGrpSpPr>
          <p:grpSpPr>
            <a:xfrm>
              <a:off x="7618875" y="2668480"/>
              <a:ext cx="1239660" cy="1369656"/>
              <a:chOff x="7833360" y="207684"/>
              <a:chExt cx="1239660" cy="1369656"/>
            </a:xfrm>
            <a:solidFill>
              <a:schemeClr val="tx1"/>
            </a:solidFill>
          </p:grpSpPr>
          <p:pic>
            <p:nvPicPr>
              <p:cNvPr id="31" name="Graphic 30" descr="Document outline">
                <a:extLst>
                  <a:ext uri="{FF2B5EF4-FFF2-40B4-BE49-F238E27FC236}">
                    <a16:creationId xmlns:a16="http://schemas.microsoft.com/office/drawing/2014/main" id="{21E6DEB6-9356-879E-AA2B-02755C36A6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7440" y="1005840"/>
                <a:ext cx="571500" cy="571500"/>
              </a:xfrm>
              <a:prstGeom prst="rect">
                <a:avLst/>
              </a:prstGeom>
            </p:spPr>
          </p:pic>
          <p:pic>
            <p:nvPicPr>
              <p:cNvPr id="33" name="Graphic 32" descr="Call center outline">
                <a:extLst>
                  <a:ext uri="{FF2B5EF4-FFF2-40B4-BE49-F238E27FC236}">
                    <a16:creationId xmlns:a16="http://schemas.microsoft.com/office/drawing/2014/main" id="{65E7D239-C471-72A9-0996-E7D9239D01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360" y="207684"/>
                <a:ext cx="1239660" cy="1239660"/>
              </a:xfrm>
              <a:prstGeom prst="rect">
                <a:avLst/>
              </a:prstGeom>
            </p:spPr>
          </p:pic>
        </p:grpSp>
      </p:grpSp>
      <p:grpSp>
        <p:nvGrpSpPr>
          <p:cNvPr id="2" name="Group 1" descr="Computer vision.">
            <a:extLst>
              <a:ext uri="{FF2B5EF4-FFF2-40B4-BE49-F238E27FC236}">
                <a16:creationId xmlns:a16="http://schemas.microsoft.com/office/drawing/2014/main" id="{71A8CFB2-CB86-5567-57F0-CA5662551921}"/>
              </a:ext>
            </a:extLst>
          </p:cNvPr>
          <p:cNvGrpSpPr/>
          <p:nvPr/>
        </p:nvGrpSpPr>
        <p:grpSpPr>
          <a:xfrm>
            <a:off x="7211378" y="2545078"/>
            <a:ext cx="2103120" cy="2631474"/>
            <a:chOff x="5019676" y="2545079"/>
            <a:chExt cx="2103120" cy="2631474"/>
          </a:xfrm>
        </p:grpSpPr>
        <p:sp>
          <p:nvSpPr>
            <p:cNvPr id="15" name="Rectangle 14">
              <a:extLst>
                <a:ext uri="{FF2B5EF4-FFF2-40B4-BE49-F238E27FC236}">
                  <a16:creationId xmlns:a16="http://schemas.microsoft.com/office/drawing/2014/main" id="{23EAE5D4-B1D5-1E23-18B4-40236088C3D8}"/>
                </a:ext>
              </a:extLst>
            </p:cNvPr>
            <p:cNvSpPr/>
            <p:nvPr/>
          </p:nvSpPr>
          <p:spPr bwMode="auto">
            <a:xfrm>
              <a:off x="5019676" y="2545079"/>
              <a:ext cx="2103120" cy="263147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Computer Vision</a:t>
              </a:r>
            </a:p>
          </p:txBody>
        </p:sp>
        <p:pic>
          <p:nvPicPr>
            <p:cNvPr id="28" name="Graphic 27" descr="Eye Scan with solid fill">
              <a:extLst>
                <a:ext uri="{FF2B5EF4-FFF2-40B4-BE49-F238E27FC236}">
                  <a16:creationId xmlns:a16="http://schemas.microsoft.com/office/drawing/2014/main" id="{1A11F3F8-0792-F49C-E174-9AC0B4EDE3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21383" y="2885142"/>
              <a:ext cx="1056868" cy="1056868"/>
            </a:xfrm>
            <a:prstGeom prst="rect">
              <a:avLst/>
            </a:prstGeom>
          </p:spPr>
        </p:pic>
      </p:grpSp>
      <p:grpSp>
        <p:nvGrpSpPr>
          <p:cNvPr id="10" name="Group 9" descr="Information extraction.">
            <a:extLst>
              <a:ext uri="{FF2B5EF4-FFF2-40B4-BE49-F238E27FC236}">
                <a16:creationId xmlns:a16="http://schemas.microsoft.com/office/drawing/2014/main" id="{6B7A5E7B-D1A2-4086-6785-A0EC2FF020AF}"/>
              </a:ext>
            </a:extLst>
          </p:cNvPr>
          <p:cNvGrpSpPr/>
          <p:nvPr/>
        </p:nvGrpSpPr>
        <p:grpSpPr>
          <a:xfrm>
            <a:off x="9403080" y="2545078"/>
            <a:ext cx="2103120" cy="2631474"/>
            <a:chOff x="9403080" y="2545078"/>
            <a:chExt cx="2103120" cy="2631474"/>
          </a:xfrm>
        </p:grpSpPr>
        <p:sp>
          <p:nvSpPr>
            <p:cNvPr id="17" name="Rectangle 16" descr="Information extraction">
              <a:extLst>
                <a:ext uri="{FF2B5EF4-FFF2-40B4-BE49-F238E27FC236}">
                  <a16:creationId xmlns:a16="http://schemas.microsoft.com/office/drawing/2014/main" id="{0F7005D2-3E6E-CB62-3D9C-4DA1B7E26E60}"/>
                </a:ext>
              </a:extLst>
            </p:cNvPr>
            <p:cNvSpPr/>
            <p:nvPr/>
          </p:nvSpPr>
          <p:spPr bwMode="auto">
            <a:xfrm>
              <a:off x="9403080" y="2545078"/>
              <a:ext cx="2103120" cy="2631474"/>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Extracción de información</a:t>
              </a:r>
            </a:p>
          </p:txBody>
        </p:sp>
        <p:grpSp>
          <p:nvGrpSpPr>
            <p:cNvPr id="39" name="Group 38">
              <a:extLst>
                <a:ext uri="{FF2B5EF4-FFF2-40B4-BE49-F238E27FC236}">
                  <a16:creationId xmlns:a16="http://schemas.microsoft.com/office/drawing/2014/main" id="{0529A81C-451E-D358-197F-6FB373381C9B}"/>
                </a:ext>
              </a:extLst>
            </p:cNvPr>
            <p:cNvGrpSpPr/>
            <p:nvPr/>
          </p:nvGrpSpPr>
          <p:grpSpPr>
            <a:xfrm>
              <a:off x="9821645" y="2891657"/>
              <a:ext cx="1059255" cy="1134146"/>
              <a:chOff x="8324086" y="287197"/>
              <a:chExt cx="1059255" cy="1134146"/>
            </a:xfrm>
            <a:solidFill>
              <a:schemeClr val="tx1"/>
            </a:solidFill>
          </p:grpSpPr>
          <p:pic>
            <p:nvPicPr>
              <p:cNvPr id="36" name="Graphic 35" descr="Magnifying glass with solid fill">
                <a:extLst>
                  <a:ext uri="{FF2B5EF4-FFF2-40B4-BE49-F238E27FC236}">
                    <a16:creationId xmlns:a16="http://schemas.microsoft.com/office/drawing/2014/main" id="{33D3D325-78AD-457F-4D26-0D51435F9A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688" y="638690"/>
                <a:ext cx="782653" cy="782653"/>
              </a:xfrm>
              <a:prstGeom prst="rect">
                <a:avLst/>
              </a:prstGeom>
            </p:spPr>
          </p:pic>
          <p:pic>
            <p:nvPicPr>
              <p:cNvPr id="38" name="Graphic 37" descr="Contract outline">
                <a:extLst>
                  <a:ext uri="{FF2B5EF4-FFF2-40B4-BE49-F238E27FC236}">
                    <a16:creationId xmlns:a16="http://schemas.microsoft.com/office/drawing/2014/main" id="{C9CC180B-7C20-307D-36A6-388A74FABA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24086" y="287197"/>
                <a:ext cx="914400" cy="914400"/>
              </a:xfrm>
              <a:prstGeom prst="rect">
                <a:avLst/>
              </a:prstGeom>
            </p:spPr>
          </p:pic>
        </p:grpSp>
      </p:grpSp>
      <p:grpSp>
        <p:nvGrpSpPr>
          <p:cNvPr id="19" name="Group 18" descr="Machine learning.">
            <a:extLst>
              <a:ext uri="{FF2B5EF4-FFF2-40B4-BE49-F238E27FC236}">
                <a16:creationId xmlns:a16="http://schemas.microsoft.com/office/drawing/2014/main" id="{1A31CE28-7BBD-F9DE-663B-F4D29B90CB21}"/>
              </a:ext>
            </a:extLst>
          </p:cNvPr>
          <p:cNvGrpSpPr/>
          <p:nvPr/>
        </p:nvGrpSpPr>
        <p:grpSpPr>
          <a:xfrm>
            <a:off x="624840" y="5280660"/>
            <a:ext cx="10896600" cy="914400"/>
            <a:chOff x="624840" y="5280660"/>
            <a:chExt cx="10896600" cy="914400"/>
          </a:xfrm>
        </p:grpSpPr>
        <p:sp>
          <p:nvSpPr>
            <p:cNvPr id="7" name="Rectangle 6" descr="Machine learning">
              <a:extLst>
                <a:ext uri="{FF2B5EF4-FFF2-40B4-BE49-F238E27FC236}">
                  <a16:creationId xmlns:a16="http://schemas.microsoft.com/office/drawing/2014/main" id="{51B2F25A-596B-CF78-5797-0424053F0726}"/>
                </a:ext>
              </a:extLst>
            </p:cNvPr>
            <p:cNvSpPr/>
            <p:nvPr/>
          </p:nvSpPr>
          <p:spPr bwMode="auto">
            <a:xfrm>
              <a:off x="624840" y="5280660"/>
              <a:ext cx="10896600" cy="899160"/>
            </a:xfrm>
            <a:prstGeom prst="rect">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dirty="0">
                  <a:solidFill>
                    <a:srgbClr val="000000"/>
                  </a:solidFill>
                  <a:effectLst/>
                  <a:latin typeface="Segoe UI"/>
                  <a:ea typeface="Segoe UI"/>
                  <a:cs typeface="Segoe UI"/>
                </a:rPr>
                <a:t>         Aprendizaje automático</a:t>
              </a:r>
            </a:p>
          </p:txBody>
        </p:sp>
        <p:grpSp>
          <p:nvGrpSpPr>
            <p:cNvPr id="12" name="Group 11">
              <a:extLst>
                <a:ext uri="{FF2B5EF4-FFF2-40B4-BE49-F238E27FC236}">
                  <a16:creationId xmlns:a16="http://schemas.microsoft.com/office/drawing/2014/main" id="{484C916E-9C13-A0DE-3232-60C42C5A2444}"/>
                </a:ext>
              </a:extLst>
            </p:cNvPr>
            <p:cNvGrpSpPr/>
            <p:nvPr/>
          </p:nvGrpSpPr>
          <p:grpSpPr>
            <a:xfrm>
              <a:off x="3474720" y="5280660"/>
              <a:ext cx="1447447" cy="914400"/>
              <a:chOff x="5638800" y="2971800"/>
              <a:chExt cx="1447447" cy="914400"/>
            </a:xfrm>
          </p:grpSpPr>
          <p:pic>
            <p:nvPicPr>
              <p:cNvPr id="9" name="Graphic 8" descr="Gears outline">
                <a:extLst>
                  <a:ext uri="{FF2B5EF4-FFF2-40B4-BE49-F238E27FC236}">
                    <a16:creationId xmlns:a16="http://schemas.microsoft.com/office/drawing/2014/main" id="{3A382EE5-6B49-3DBA-EABA-5209D2B151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38800" y="2971800"/>
                <a:ext cx="914400" cy="914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DE0C97-3869-C9C1-EE7B-2229A50F05DE}"/>
                      </a:ext>
                    </a:extLst>
                  </p:cNvPr>
                  <p:cNvSpPr txBox="1"/>
                  <p:nvPr/>
                </p:nvSpPr>
                <p:spPr>
                  <a:xfrm>
                    <a:off x="6233513" y="3421380"/>
                    <a:ext cx="852734"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600" b="0" i="1" smtClean="0">
                              <a:solidFill>
                                <a:schemeClr val="bg1">
                                  <a:lumMod val="50000"/>
                                </a:schemeClr>
                              </a:solidFill>
                              <a:latin typeface="Cambria Math" panose="02040503050406030204" pitchFamily="18" charset="0"/>
                            </a:rPr>
                            <m:t>𝑦</m:t>
                          </m:r>
                          <m:r>
                            <a:rPr lang="en-US" sz="1600" b="0" i="1" smtClean="0">
                              <a:solidFill>
                                <a:schemeClr val="bg1">
                                  <a:lumMod val="50000"/>
                                </a:schemeClr>
                              </a:solidFill>
                              <a:latin typeface="Cambria Math" panose="02040503050406030204" pitchFamily="18" charset="0"/>
                            </a:rPr>
                            <m:t>=</m:t>
                          </m:r>
                          <m:r>
                            <a:rPr lang="en-US" sz="1600" b="0" i="1" smtClean="0">
                              <a:solidFill>
                                <a:schemeClr val="bg1">
                                  <a:lumMod val="50000"/>
                                </a:schemeClr>
                              </a:solidFill>
                              <a:latin typeface="Cambria Math" panose="02040503050406030204" pitchFamily="18" charset="0"/>
                            </a:rPr>
                            <m:t>𝑓</m:t>
                          </m:r>
                          <m:r>
                            <a:rPr lang="en-US" sz="1600" b="0" i="1" smtClean="0">
                              <a:solidFill>
                                <a:schemeClr val="bg1">
                                  <a:lumMod val="50000"/>
                                </a:schemeClr>
                              </a:solidFill>
                              <a:latin typeface="Cambria Math" panose="02040503050406030204" pitchFamily="18" charset="0"/>
                            </a:rPr>
                            <m:t>(</m:t>
                          </m:r>
                          <m:r>
                            <a:rPr lang="en-US" sz="1600" b="0" i="1" smtClean="0">
                              <a:solidFill>
                                <a:schemeClr val="bg1">
                                  <a:lumMod val="50000"/>
                                </a:schemeClr>
                              </a:solidFill>
                              <a:latin typeface="Cambria Math" panose="02040503050406030204" pitchFamily="18" charset="0"/>
                            </a:rPr>
                            <m:t>𝑥</m:t>
                          </m:r>
                          <m:r>
                            <a:rPr lang="en-US" sz="1600" b="0" i="1" smtClean="0">
                              <a:solidFill>
                                <a:schemeClr val="bg1">
                                  <a:lumMod val="50000"/>
                                </a:schemeClr>
                              </a:solidFill>
                              <a:latin typeface="Cambria Math" panose="02040503050406030204" pitchFamily="18" charset="0"/>
                            </a:rPr>
                            <m:t>)</m:t>
                          </m:r>
                        </m:oMath>
                      </m:oMathPara>
                    </a14:m>
                    <a:endParaRPr lang="en-US" sz="1600">
                      <a:solidFill>
                        <a:schemeClr val="bg1">
                          <a:lumMod val="50000"/>
                        </a:schemeClr>
                      </a:solidFill>
                    </a:endParaRP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11" name="TextBox 10">
                    <a:extLst>
                      <a:ext uri="{FF2B5EF4-FFF2-40B4-BE49-F238E27FC236}">
                        <a16:creationId xmlns:a16="http://schemas.microsoft.com/office/drawing/2014/main" id="{52DE0C97-3869-C9C1-EE7B-2229A50F05DE}"/>
                      </a:ext>
                    </a:extLst>
                  </p:cNvPr>
                  <p:cNvSpPr txBox="1">
                    <a:spLocks noRot="1" noChangeAspect="1" noMove="1" noResize="1" noEditPoints="1" noAdjustHandles="1" noChangeArrowheads="1" noChangeShapeType="1" noTextEdit="1"/>
                  </p:cNvSpPr>
                  <p:nvPr/>
                </p:nvSpPr>
                <p:spPr>
                  <a:xfrm>
                    <a:off x="6233513" y="3421380"/>
                    <a:ext cx="852734" cy="246221"/>
                  </a:xfrm>
                  <a:prstGeom prst="rect">
                    <a:avLst/>
                  </a:prstGeom>
                  <a:blipFill>
                    <a:blip r:embed="rId23"/>
                    <a:stretch>
                      <a:fillRect l="-4317" r="-7194" b="-35000"/>
                    </a:stretch>
                  </a:blipFill>
                </p:spPr>
                <p:txBody>
                  <a:bodyPr/>
                  <a:lstStyle/>
                  <a:p>
                    <a:r>
                      <a:rPr lang="en-US">
                        <a:noFill/>
                      </a:rPr>
                      <a:t> </a:t>
                    </a:r>
                  </a:p>
                </p:txBody>
              </p:sp>
            </mc:Fallback>
          </mc:AlternateContent>
        </p:grpSp>
      </p:grpSp>
      <p:sp>
        <p:nvSpPr>
          <p:cNvPr id="3" name="Footer Placeholder 2">
            <a:extLst>
              <a:ext uri="{FF2B5EF4-FFF2-40B4-BE49-F238E27FC236}">
                <a16:creationId xmlns:a16="http://schemas.microsoft.com/office/drawing/2014/main" id="{23BBC019-A935-4C35-6598-2AF84E2D1619}"/>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spTree>
    <p:extLst>
      <p:ext uri="{BB962C8B-B14F-4D97-AF65-F5344CB8AC3E}">
        <p14:creationId xmlns:p14="http://schemas.microsoft.com/office/powerpoint/2010/main" val="27577164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CE2F-F9B1-2495-45D0-28B3715C08A3}"/>
              </a:ext>
            </a:extLst>
          </p:cNvPr>
          <p:cNvSpPr>
            <a:spLocks noGrp="1"/>
          </p:cNvSpPr>
          <p:nvPr>
            <p:ph type="title"/>
          </p:nvPr>
        </p:nvSpPr>
        <p:spPr>
          <a:xfrm>
            <a:off x="588262" y="585216"/>
            <a:ext cx="8193024" cy="487680"/>
          </a:xfrm>
        </p:spPr>
        <p:txBody>
          <a:bodyPr/>
          <a:lstStyle/>
          <a:p>
            <a:r>
              <a:rPr lang="es-ES" sz="3200" b="0" i="0" strike="noStrike" cap="none" baseline="0">
                <a:solidFill>
                  <a:srgbClr val="000000"/>
                </a:solidFill>
                <a:effectLst/>
                <a:latin typeface="Segoe UI Semibold"/>
                <a:ea typeface="Segoe UI Semibold"/>
                <a:cs typeface="Segoe UI Semibold"/>
              </a:rPr>
              <a:t>Conexiones de proyecto</a:t>
            </a:r>
          </a:p>
        </p:txBody>
      </p:sp>
      <p:sp>
        <p:nvSpPr>
          <p:cNvPr id="3" name="Footer Placeholder 2">
            <a:extLst>
              <a:ext uri="{FF2B5EF4-FFF2-40B4-BE49-F238E27FC236}">
                <a16:creationId xmlns:a16="http://schemas.microsoft.com/office/drawing/2014/main" id="{31E27CB2-277E-7F9B-EA05-7FC1294C53A1}"/>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sp>
        <p:nvSpPr>
          <p:cNvPr id="69" name="TextBox 68">
            <a:extLst>
              <a:ext uri="{FF2B5EF4-FFF2-40B4-BE49-F238E27FC236}">
                <a16:creationId xmlns:a16="http://schemas.microsoft.com/office/drawing/2014/main" id="{0420AC6E-D977-FB79-53C1-31DE4FA4ABA0}"/>
              </a:ext>
            </a:extLst>
          </p:cNvPr>
          <p:cNvSpPr txBox="1"/>
          <p:nvPr/>
        </p:nvSpPr>
        <p:spPr>
          <a:xfrm>
            <a:off x="937224" y="2528225"/>
            <a:ext cx="5138148" cy="3657600"/>
          </a:xfrm>
          <a:prstGeom prst="rect">
            <a:avLst/>
          </a:prstGeom>
          <a:noFill/>
        </p:spPr>
        <p:txBody>
          <a:bodyPr wrap="square" lIns="0" tIns="0" rIns="0" bIns="0" rtlCol="0">
            <a:spAutoFit/>
          </a:bodyPr>
          <a:lstStyle/>
          <a:p>
            <a:pPr algn="l">
              <a:spcAft>
                <a:spcPts val="1200"/>
              </a:spcAft>
            </a:pPr>
            <a:r>
              <a:rPr lang="es-ES" sz="2000" b="0" i="0" strike="noStrike" cap="none" baseline="0">
                <a:solidFill>
                  <a:srgbClr val="000000"/>
                </a:solidFill>
                <a:effectLst/>
                <a:latin typeface="Segoe UI"/>
                <a:ea typeface="Segoe UI"/>
                <a:cs typeface="Segoe UI"/>
              </a:rPr>
              <a:t>Recuperación de conexiones, incluidas las credenciales para el acceso a los servicios conectados</a:t>
            </a:r>
          </a:p>
          <a:p>
            <a:pPr marL="285750" indent="-285750" algn="l">
              <a:spcAft>
                <a:spcPts val="1200"/>
              </a:spcAft>
              <a:buFont typeface="Arial" panose="020B0604020202020204" pitchFamily="34" charset="0"/>
              <a:buChar char="•"/>
            </a:pPr>
            <a:r>
              <a:rPr lang="es-ES" sz="2000" b="0" i="0" strike="noStrike" cap="none" baseline="0">
                <a:solidFill>
                  <a:srgbClr val="000000"/>
                </a:solidFill>
                <a:effectLst/>
                <a:latin typeface="Segoe UI"/>
                <a:ea typeface="Segoe UI"/>
                <a:cs typeface="Segoe UI"/>
              </a:rPr>
              <a:t>Lista de todas las conexiones del proyecto</a:t>
            </a:r>
          </a:p>
          <a:p>
            <a:pPr marL="285750" indent="-285750" algn="l">
              <a:spcAft>
                <a:spcPts val="1200"/>
              </a:spcAft>
              <a:buFont typeface="Arial" panose="020B0604020202020204" pitchFamily="34" charset="0"/>
              <a:buChar char="•"/>
            </a:pPr>
            <a:r>
              <a:rPr lang="es-ES" sz="2000" b="0" i="0" strike="noStrike" cap="none" baseline="0">
                <a:solidFill>
                  <a:srgbClr val="000000"/>
                </a:solidFill>
                <a:effectLst/>
                <a:latin typeface="Segoe UI"/>
                <a:ea typeface="Segoe UI"/>
                <a:cs typeface="Segoe UI"/>
              </a:rPr>
              <a:t>Lista de conexiones de un tipo específico</a:t>
            </a:r>
          </a:p>
          <a:p>
            <a:pPr marL="285750" indent="-285750" algn="l">
              <a:spcAft>
                <a:spcPts val="1200"/>
              </a:spcAft>
              <a:buFont typeface="Arial" panose="020B0604020202020204" pitchFamily="34" charset="0"/>
              <a:buChar char="•"/>
            </a:pPr>
            <a:r>
              <a:rPr lang="es-ES" sz="2000" b="0" i="0" strike="noStrike" cap="none" baseline="0">
                <a:solidFill>
                  <a:srgbClr val="000000"/>
                </a:solidFill>
                <a:effectLst/>
                <a:latin typeface="Segoe UI"/>
                <a:ea typeface="Segoe UI"/>
                <a:cs typeface="Segoe UI"/>
              </a:rPr>
              <a:t>La conexión predeterminada para un tipo específico</a:t>
            </a:r>
          </a:p>
          <a:p>
            <a:pPr marL="285750" indent="-285750" algn="l">
              <a:spcAft>
                <a:spcPts val="1200"/>
              </a:spcAft>
              <a:buFont typeface="Arial" panose="020B0604020202020204" pitchFamily="34" charset="0"/>
              <a:buChar char="•"/>
            </a:pPr>
            <a:r>
              <a:rPr lang="es-ES" sz="2000" b="0" i="0" strike="noStrike" cap="none" baseline="0">
                <a:solidFill>
                  <a:srgbClr val="000000"/>
                </a:solidFill>
                <a:effectLst/>
                <a:latin typeface="Segoe UI"/>
                <a:ea typeface="Segoe UI"/>
                <a:cs typeface="Segoe UI"/>
              </a:rPr>
              <a:t>Una conexión específica por Id. </a:t>
            </a:r>
          </a:p>
        </p:txBody>
      </p:sp>
      <p:grpSp>
        <p:nvGrpSpPr>
          <p:cNvPr id="36" name="Group 35">
            <a:extLst>
              <a:ext uri="{FF2B5EF4-FFF2-40B4-BE49-F238E27FC236}">
                <a16:creationId xmlns:a16="http://schemas.microsoft.com/office/drawing/2014/main" id="{DAA2FCC2-4E5A-E708-E5C7-2DF78D2D36D1}"/>
              </a:ext>
              <a:ext uri="{C183D7F6-B498-43B3-948B-1728B52AA6E4}">
                <adec:decorative xmlns:adec="http://schemas.microsoft.com/office/drawing/2017/decorative" val="1"/>
              </a:ext>
            </a:extLst>
          </p:cNvPr>
          <p:cNvGrpSpPr/>
          <p:nvPr/>
        </p:nvGrpSpPr>
        <p:grpSpPr>
          <a:xfrm>
            <a:off x="6422564" y="1145220"/>
            <a:ext cx="4495563" cy="5275863"/>
            <a:chOff x="6422564" y="1145220"/>
            <a:chExt cx="4495563" cy="5275863"/>
          </a:xfrm>
        </p:grpSpPr>
        <p:pic>
          <p:nvPicPr>
            <p:cNvPr id="35" name="Graphic 34">
              <a:extLst>
                <a:ext uri="{FF2B5EF4-FFF2-40B4-BE49-F238E27FC236}">
                  <a16:creationId xmlns:a16="http://schemas.microsoft.com/office/drawing/2014/main" id="{A4696604-FDFE-8729-7FDC-1A566F4A0A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2564" y="1145220"/>
              <a:ext cx="814648" cy="814648"/>
            </a:xfrm>
            <a:prstGeom prst="rect">
              <a:avLst/>
            </a:prstGeom>
          </p:spPr>
        </p:pic>
        <p:grpSp>
          <p:nvGrpSpPr>
            <p:cNvPr id="7" name="Group 6">
              <a:extLst>
                <a:ext uri="{FF2B5EF4-FFF2-40B4-BE49-F238E27FC236}">
                  <a16:creationId xmlns:a16="http://schemas.microsoft.com/office/drawing/2014/main" id="{7D335C43-F9FE-E624-533C-FC511FFE2285}"/>
                </a:ext>
              </a:extLst>
            </p:cNvPr>
            <p:cNvGrpSpPr/>
            <p:nvPr/>
          </p:nvGrpSpPr>
          <p:grpSpPr>
            <a:xfrm>
              <a:off x="8103779" y="3616102"/>
              <a:ext cx="2711755" cy="449926"/>
              <a:chOff x="3785616" y="4543433"/>
              <a:chExt cx="2711755" cy="449926"/>
            </a:xfrm>
          </p:grpSpPr>
          <p:pic>
            <p:nvPicPr>
              <p:cNvPr id="24" name="Graphic 23">
                <a:extLst>
                  <a:ext uri="{FF2B5EF4-FFF2-40B4-BE49-F238E27FC236}">
                    <a16:creationId xmlns:a16="http://schemas.microsoft.com/office/drawing/2014/main" id="{A79D327E-2157-D876-28AF-A268ABB63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5616" y="4543433"/>
                <a:ext cx="449926" cy="449926"/>
              </a:xfrm>
              <a:prstGeom prst="rect">
                <a:avLst/>
              </a:prstGeom>
            </p:spPr>
          </p:pic>
          <p:sp>
            <p:nvSpPr>
              <p:cNvPr id="25" name="TextBox 24">
                <a:extLst>
                  <a:ext uri="{FF2B5EF4-FFF2-40B4-BE49-F238E27FC236}">
                    <a16:creationId xmlns:a16="http://schemas.microsoft.com/office/drawing/2014/main" id="{14D611EB-3B71-719B-D694-5891D8B61B4C}"/>
                  </a:ext>
                </a:extLst>
              </p:cNvPr>
              <p:cNvSpPr txBox="1"/>
              <p:nvPr/>
            </p:nvSpPr>
            <p:spPr>
              <a:xfrm>
                <a:off x="4534590" y="4645285"/>
                <a:ext cx="2227388"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OpenAI Service</a:t>
                </a:r>
              </a:p>
            </p:txBody>
          </p:sp>
        </p:grpSp>
        <p:grpSp>
          <p:nvGrpSpPr>
            <p:cNvPr id="8" name="Group 7">
              <a:extLst>
                <a:ext uri="{FF2B5EF4-FFF2-40B4-BE49-F238E27FC236}">
                  <a16:creationId xmlns:a16="http://schemas.microsoft.com/office/drawing/2014/main" id="{68B6CC29-8ABA-8408-6CDE-E7FFDAD1D881}"/>
                </a:ext>
              </a:extLst>
            </p:cNvPr>
            <p:cNvGrpSpPr/>
            <p:nvPr/>
          </p:nvGrpSpPr>
          <p:grpSpPr>
            <a:xfrm>
              <a:off x="8049823" y="4966500"/>
              <a:ext cx="2868304" cy="605231"/>
              <a:chOff x="2165418" y="3886628"/>
              <a:chExt cx="2868304" cy="605231"/>
            </a:xfrm>
          </p:grpSpPr>
          <p:pic>
            <p:nvPicPr>
              <p:cNvPr id="22" name="Picture 21" descr="A purple and blue hexagon with stars&#10;&#10;AI-generated content may be incorrect.">
                <a:extLst>
                  <a:ext uri="{FF2B5EF4-FFF2-40B4-BE49-F238E27FC236}">
                    <a16:creationId xmlns:a16="http://schemas.microsoft.com/office/drawing/2014/main" id="{6F212731-D333-A4B1-3971-8424F44B117D}"/>
                  </a:ext>
                </a:extLst>
              </p:cNvPr>
              <p:cNvPicPr>
                <a:picLocks noChangeAspect="1"/>
              </p:cNvPicPr>
              <p:nvPr/>
            </p:nvPicPr>
            <p:blipFill>
              <a:blip r:embed="rId7"/>
              <a:stretch>
                <a:fillRect/>
              </a:stretch>
            </p:blipFill>
            <p:spPr>
              <a:xfrm>
                <a:off x="2165418" y="3886628"/>
                <a:ext cx="605231" cy="605231"/>
              </a:xfrm>
              <a:prstGeom prst="rect">
                <a:avLst/>
              </a:prstGeom>
            </p:spPr>
          </p:pic>
          <p:sp>
            <p:nvSpPr>
              <p:cNvPr id="23" name="TextBox 22">
                <a:extLst>
                  <a:ext uri="{FF2B5EF4-FFF2-40B4-BE49-F238E27FC236}">
                    <a16:creationId xmlns:a16="http://schemas.microsoft.com/office/drawing/2014/main" id="{707907FA-28D4-12F8-728C-0EFCC9FCEB67}"/>
                  </a:ext>
                </a:extLst>
              </p:cNvPr>
              <p:cNvSpPr txBox="1"/>
              <p:nvPr/>
            </p:nvSpPr>
            <p:spPr>
              <a:xfrm>
                <a:off x="2968347" y="4092276"/>
                <a:ext cx="2332009"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Foundry Agent Service</a:t>
                </a:r>
              </a:p>
            </p:txBody>
          </p:sp>
        </p:grpSp>
        <p:grpSp>
          <p:nvGrpSpPr>
            <p:cNvPr id="9" name="Group 8">
              <a:extLst>
                <a:ext uri="{FF2B5EF4-FFF2-40B4-BE49-F238E27FC236}">
                  <a16:creationId xmlns:a16="http://schemas.microsoft.com/office/drawing/2014/main" id="{4C03873E-AE04-51B7-B06A-C2936B1DA634}"/>
                </a:ext>
              </a:extLst>
            </p:cNvPr>
            <p:cNvGrpSpPr/>
            <p:nvPr/>
          </p:nvGrpSpPr>
          <p:grpSpPr>
            <a:xfrm>
              <a:off x="8076366" y="4302259"/>
              <a:ext cx="2194468" cy="543098"/>
              <a:chOff x="6202706" y="5383228"/>
              <a:chExt cx="2194468" cy="543098"/>
            </a:xfrm>
          </p:grpSpPr>
          <p:pic>
            <p:nvPicPr>
              <p:cNvPr id="20" name="Graphic 19">
                <a:extLst>
                  <a:ext uri="{FF2B5EF4-FFF2-40B4-BE49-F238E27FC236}">
                    <a16:creationId xmlns:a16="http://schemas.microsoft.com/office/drawing/2014/main" id="{50F1AFA3-FFC7-74C1-D6E9-1BAA78897D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02706" y="5383228"/>
                <a:ext cx="543098" cy="543098"/>
              </a:xfrm>
              <a:prstGeom prst="rect">
                <a:avLst/>
              </a:prstGeom>
            </p:spPr>
          </p:pic>
          <p:sp>
            <p:nvSpPr>
              <p:cNvPr id="21" name="TextBox 20">
                <a:extLst>
                  <a:ext uri="{FF2B5EF4-FFF2-40B4-BE49-F238E27FC236}">
                    <a16:creationId xmlns:a16="http://schemas.microsoft.com/office/drawing/2014/main" id="{CC1F568D-4ADB-C784-B296-3A2EE9CCC427}"/>
                  </a:ext>
                </a:extLst>
              </p:cNvPr>
              <p:cNvSpPr txBox="1"/>
              <p:nvPr/>
            </p:nvSpPr>
            <p:spPr>
              <a:xfrm>
                <a:off x="6979093" y="5531666"/>
                <a:ext cx="1623217"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AI Search</a:t>
                </a:r>
              </a:p>
            </p:txBody>
          </p:sp>
        </p:grpSp>
        <p:grpSp>
          <p:nvGrpSpPr>
            <p:cNvPr id="10" name="Group 9">
              <a:extLst>
                <a:ext uri="{FF2B5EF4-FFF2-40B4-BE49-F238E27FC236}">
                  <a16:creationId xmlns:a16="http://schemas.microsoft.com/office/drawing/2014/main" id="{8F0E2348-CFD2-1322-0798-83D57604C055}"/>
                </a:ext>
              </a:extLst>
            </p:cNvPr>
            <p:cNvGrpSpPr/>
            <p:nvPr/>
          </p:nvGrpSpPr>
          <p:grpSpPr>
            <a:xfrm>
              <a:off x="8009954" y="5745161"/>
              <a:ext cx="1123325" cy="675922"/>
              <a:chOff x="-2430809" y="6939313"/>
              <a:chExt cx="1123325" cy="675922"/>
            </a:xfrm>
          </p:grpSpPr>
          <p:pic>
            <p:nvPicPr>
              <p:cNvPr id="18" name="Picture 38" descr="Single gear with solid fill">
                <a:extLst>
                  <a:ext uri="{FF2B5EF4-FFF2-40B4-BE49-F238E27FC236}">
                    <a16:creationId xmlns:a16="http://schemas.microsoft.com/office/drawing/2014/main" id="{81AC8D2C-8ED8-F414-21D0-2206BDC5FB2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30809" y="6939313"/>
                <a:ext cx="675922" cy="675922"/>
              </a:xfrm>
              <a:prstGeom prst="rect">
                <a:avLst/>
              </a:prstGeom>
            </p:spPr>
          </p:pic>
          <p:sp>
            <p:nvSpPr>
              <p:cNvPr id="19" name="TextBox 18">
                <a:extLst>
                  <a:ext uri="{FF2B5EF4-FFF2-40B4-BE49-F238E27FC236}">
                    <a16:creationId xmlns:a16="http://schemas.microsoft.com/office/drawing/2014/main" id="{E9ED57AA-681C-1C5B-D8E5-0F2AEFC1CFE4}"/>
                  </a:ext>
                </a:extLst>
              </p:cNvPr>
              <p:cNvSpPr txBox="1"/>
              <p:nvPr/>
            </p:nvSpPr>
            <p:spPr>
              <a:xfrm>
                <a:off x="-1588010" y="7018274"/>
                <a:ext cx="280526" cy="369332"/>
              </a:xfrm>
              <a:prstGeom prst="rect">
                <a:avLst/>
              </a:prstGeom>
              <a:noFill/>
            </p:spPr>
            <p:txBody>
              <a:bodyPr wrap="none" lIns="0" tIns="0" rIns="0" bIns="0" rtlCol="0">
                <a:spAutoFit/>
              </a:bodyPr>
              <a:lstStyle/>
              <a:p>
                <a:pPr algn="l"/>
                <a:r>
                  <a:rPr lang="en-US" sz="2400" b="1"/>
                  <a:t>…</a:t>
                </a:r>
              </a:p>
            </p:txBody>
          </p:sp>
        </p:grpSp>
        <p:pic>
          <p:nvPicPr>
            <p:cNvPr id="37" name="Graphic 36" descr="Ethernet with solid fill">
              <a:extLst>
                <a:ext uri="{FF2B5EF4-FFF2-40B4-BE49-F238E27FC236}">
                  <a16:creationId xmlns:a16="http://schemas.microsoft.com/office/drawing/2014/main" id="{C52FA159-6C39-3469-E519-4386129EA9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15613" y="1976985"/>
              <a:ext cx="914400" cy="914400"/>
            </a:xfrm>
            <a:prstGeom prst="rect">
              <a:avLst/>
            </a:prstGeom>
          </p:spPr>
        </p:pic>
        <p:sp>
          <p:nvSpPr>
            <p:cNvPr id="38" name="TextBox 37">
              <a:extLst>
                <a:ext uri="{FF2B5EF4-FFF2-40B4-BE49-F238E27FC236}">
                  <a16:creationId xmlns:a16="http://schemas.microsoft.com/office/drawing/2014/main" id="{9E4DB0C7-2DC4-0A7B-0C39-A72B4B85F061}"/>
                </a:ext>
              </a:extLst>
            </p:cNvPr>
            <p:cNvSpPr txBox="1"/>
            <p:nvPr/>
          </p:nvSpPr>
          <p:spPr>
            <a:xfrm>
              <a:off x="7431446" y="1447961"/>
              <a:ext cx="891376"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Proyecto</a:t>
              </a:r>
            </a:p>
          </p:txBody>
        </p:sp>
        <p:sp>
          <p:nvSpPr>
            <p:cNvPr id="39" name="TextBox 38">
              <a:extLst>
                <a:ext uri="{FF2B5EF4-FFF2-40B4-BE49-F238E27FC236}">
                  <a16:creationId xmlns:a16="http://schemas.microsoft.com/office/drawing/2014/main" id="{F08C4927-A48C-2A72-08F3-3CCBC4833DC0}"/>
                </a:ext>
              </a:extLst>
            </p:cNvPr>
            <p:cNvSpPr txBox="1"/>
            <p:nvPr/>
          </p:nvSpPr>
          <p:spPr>
            <a:xfrm>
              <a:off x="7923355" y="2276088"/>
              <a:ext cx="1189303"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Conexiones</a:t>
              </a:r>
            </a:p>
          </p:txBody>
        </p:sp>
        <p:cxnSp>
          <p:nvCxnSpPr>
            <p:cNvPr id="41" name="Connector: Elbow 40">
              <a:extLst>
                <a:ext uri="{FF2B5EF4-FFF2-40B4-BE49-F238E27FC236}">
                  <a16:creationId xmlns:a16="http://schemas.microsoft.com/office/drawing/2014/main" id="{BD48B132-8093-63F8-0D42-823AE155D38C}"/>
                </a:ext>
              </a:extLst>
            </p:cNvPr>
            <p:cNvCxnSpPr>
              <a:endCxn id="37" idx="1"/>
            </p:cNvCxnSpPr>
            <p:nvPr/>
          </p:nvCxnSpPr>
          <p:spPr>
            <a:xfrm rot="16200000" flipH="1">
              <a:off x="6635592" y="2154163"/>
              <a:ext cx="474317" cy="85725"/>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E653661-F1A7-C687-E392-BF69942A0F2D}"/>
                </a:ext>
              </a:extLst>
            </p:cNvPr>
            <p:cNvCxnSpPr>
              <a:stCxn id="54" idx="2"/>
              <a:endCxn id="60" idx="1"/>
            </p:cNvCxnSpPr>
            <p:nvPr/>
          </p:nvCxnSpPr>
          <p:spPr>
            <a:xfrm rot="16200000" flipH="1">
              <a:off x="7453951" y="2588020"/>
              <a:ext cx="371640" cy="549239"/>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07C0611-FDF0-4DC5-0D12-D9B5A949C6D4}"/>
                </a:ext>
              </a:extLst>
            </p:cNvPr>
            <p:cNvCxnSpPr>
              <a:stCxn id="54" idx="2"/>
              <a:endCxn id="24" idx="1"/>
            </p:cNvCxnSpPr>
            <p:nvPr/>
          </p:nvCxnSpPr>
          <p:spPr>
            <a:xfrm rot="16200000" flipH="1">
              <a:off x="7152343" y="2889628"/>
              <a:ext cx="1164245" cy="738627"/>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B4DDD44-6562-3948-63C0-29DC47CC7C8B}"/>
                </a:ext>
              </a:extLst>
            </p:cNvPr>
            <p:cNvSpPr/>
            <p:nvPr/>
          </p:nvSpPr>
          <p:spPr bwMode="auto">
            <a:xfrm>
              <a:off x="6986016" y="2202503"/>
              <a:ext cx="758272" cy="474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Connector: Elbow 56">
              <a:extLst>
                <a:ext uri="{FF2B5EF4-FFF2-40B4-BE49-F238E27FC236}">
                  <a16:creationId xmlns:a16="http://schemas.microsoft.com/office/drawing/2014/main" id="{72256217-2DCA-0117-75C2-518F806419C8}"/>
                </a:ext>
              </a:extLst>
            </p:cNvPr>
            <p:cNvCxnSpPr>
              <a:stCxn id="54" idx="2"/>
              <a:endCxn id="20" idx="1"/>
            </p:cNvCxnSpPr>
            <p:nvPr/>
          </p:nvCxnSpPr>
          <p:spPr>
            <a:xfrm rot="16200000" flipH="1">
              <a:off x="6772265" y="3269707"/>
              <a:ext cx="1896988" cy="711214"/>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A9B4238-B4AC-2D62-3205-27D6EB34084F}"/>
                </a:ext>
              </a:extLst>
            </p:cNvPr>
            <p:cNvSpPr/>
            <p:nvPr/>
          </p:nvSpPr>
          <p:spPr bwMode="auto">
            <a:xfrm>
              <a:off x="7914391" y="2811301"/>
              <a:ext cx="758272" cy="4743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2" name="Connector: Elbow 61">
              <a:extLst>
                <a:ext uri="{FF2B5EF4-FFF2-40B4-BE49-F238E27FC236}">
                  <a16:creationId xmlns:a16="http://schemas.microsoft.com/office/drawing/2014/main" id="{42D0180F-7B07-9240-5E34-23F288AC9490}"/>
                </a:ext>
              </a:extLst>
            </p:cNvPr>
            <p:cNvCxnSpPr>
              <a:stCxn id="54" idx="2"/>
              <a:endCxn id="22" idx="1"/>
            </p:cNvCxnSpPr>
            <p:nvPr/>
          </p:nvCxnSpPr>
          <p:spPr>
            <a:xfrm rot="16200000" flipH="1">
              <a:off x="6411339" y="3630632"/>
              <a:ext cx="2592296" cy="684671"/>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39DB44B-FE1F-1F73-E9DA-6E74810EEBA0}"/>
                </a:ext>
              </a:extLst>
            </p:cNvPr>
            <p:cNvCxnSpPr>
              <a:stCxn id="54" idx="2"/>
              <a:endCxn id="18" idx="1"/>
            </p:cNvCxnSpPr>
            <p:nvPr/>
          </p:nvCxnSpPr>
          <p:spPr>
            <a:xfrm rot="16200000" flipH="1">
              <a:off x="5984402" y="4057570"/>
              <a:ext cx="3406302" cy="644802"/>
            </a:xfrm>
            <a:prstGeom prst="bentConnector2">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BDB76AD-F254-066F-1D09-A357A245F9C4}"/>
                </a:ext>
              </a:extLst>
            </p:cNvPr>
            <p:cNvSpPr txBox="1"/>
            <p:nvPr/>
          </p:nvSpPr>
          <p:spPr>
            <a:xfrm>
              <a:off x="8852753" y="2949199"/>
              <a:ext cx="2164857"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Servicios de Azure AI</a:t>
              </a:r>
            </a:p>
          </p:txBody>
        </p:sp>
        <p:grpSp>
          <p:nvGrpSpPr>
            <p:cNvPr id="12" name="Group 11">
              <a:extLst>
                <a:ext uri="{FF2B5EF4-FFF2-40B4-BE49-F238E27FC236}">
                  <a16:creationId xmlns:a16="http://schemas.microsoft.com/office/drawing/2014/main" id="{30D886B1-E960-37CF-DD71-927357305F63}"/>
                </a:ext>
              </a:extLst>
            </p:cNvPr>
            <p:cNvGrpSpPr/>
            <p:nvPr/>
          </p:nvGrpSpPr>
          <p:grpSpPr>
            <a:xfrm>
              <a:off x="8049823" y="2723850"/>
              <a:ext cx="693266" cy="661934"/>
              <a:chOff x="5557499" y="1952224"/>
              <a:chExt cx="693266" cy="661934"/>
            </a:xfrm>
          </p:grpSpPr>
          <p:grpSp>
            <p:nvGrpSpPr>
              <p:cNvPr id="13" name="Group 12">
                <a:extLst>
                  <a:ext uri="{FF2B5EF4-FFF2-40B4-BE49-F238E27FC236}">
                    <a16:creationId xmlns:a16="http://schemas.microsoft.com/office/drawing/2014/main" id="{AF18504F-50D0-E84F-EDD0-E201205CCEDC}"/>
                  </a:ext>
                </a:extLst>
              </p:cNvPr>
              <p:cNvGrpSpPr/>
              <p:nvPr/>
            </p:nvGrpSpPr>
            <p:grpSpPr>
              <a:xfrm>
                <a:off x="5557499" y="1952224"/>
                <a:ext cx="693266" cy="661934"/>
                <a:chOff x="5537294" y="3382102"/>
                <a:chExt cx="693266" cy="661934"/>
              </a:xfrm>
            </p:grpSpPr>
            <p:pic>
              <p:nvPicPr>
                <p:cNvPr id="16" name="Graphic 15">
                  <a:extLst>
                    <a:ext uri="{FF2B5EF4-FFF2-40B4-BE49-F238E27FC236}">
                      <a16:creationId xmlns:a16="http://schemas.microsoft.com/office/drawing/2014/main" id="{2A7FD69A-482B-BA82-4953-E32462989D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04103" y="3382102"/>
                  <a:ext cx="171450" cy="171450"/>
                </a:xfrm>
                <a:prstGeom prst="rect">
                  <a:avLst/>
                </a:prstGeom>
              </p:spPr>
            </p:pic>
            <p:pic>
              <p:nvPicPr>
                <p:cNvPr id="17" name="Graphic 16">
                  <a:extLst>
                    <a:ext uri="{FF2B5EF4-FFF2-40B4-BE49-F238E27FC236}">
                      <a16:creationId xmlns:a16="http://schemas.microsoft.com/office/drawing/2014/main" id="{39B09C99-ECE8-3D7B-4FBF-AA199B376A4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31270" y="3872586"/>
                  <a:ext cx="171450" cy="171450"/>
                </a:xfrm>
                <a:prstGeom prst="rect">
                  <a:avLst/>
                </a:prstGeom>
              </p:spPr>
            </p:pic>
            <p:pic>
              <p:nvPicPr>
                <p:cNvPr id="5" name="Graphic 4">
                  <a:extLst>
                    <a:ext uri="{FF2B5EF4-FFF2-40B4-BE49-F238E27FC236}">
                      <a16:creationId xmlns:a16="http://schemas.microsoft.com/office/drawing/2014/main" id="{E2EC3AA9-421C-ACE8-7A5C-68970944E3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76204" y="3471337"/>
                  <a:ext cx="171450" cy="171450"/>
                </a:xfrm>
                <a:prstGeom prst="rect">
                  <a:avLst/>
                </a:prstGeom>
              </p:spPr>
            </p:pic>
            <p:pic>
              <p:nvPicPr>
                <p:cNvPr id="6" name="Graphic 5">
                  <a:extLst>
                    <a:ext uri="{FF2B5EF4-FFF2-40B4-BE49-F238E27FC236}">
                      <a16:creationId xmlns:a16="http://schemas.microsoft.com/office/drawing/2014/main" id="{4FCF5C8B-87D8-6077-C49B-D4E4940A639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32002" y="3477822"/>
                  <a:ext cx="171450" cy="171450"/>
                </a:xfrm>
                <a:prstGeom prst="rect">
                  <a:avLst/>
                </a:prstGeom>
              </p:spPr>
            </p:pic>
            <p:pic>
              <p:nvPicPr>
                <p:cNvPr id="11" name="Graphic 10">
                  <a:extLst>
                    <a:ext uri="{FF2B5EF4-FFF2-40B4-BE49-F238E27FC236}">
                      <a16:creationId xmlns:a16="http://schemas.microsoft.com/office/drawing/2014/main" id="{14DC5F90-A589-D83F-59D8-A8E6E66EF15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59110" y="3768826"/>
                  <a:ext cx="171450" cy="171450"/>
                </a:xfrm>
                <a:prstGeom prst="rect">
                  <a:avLst/>
                </a:prstGeom>
              </p:spPr>
            </p:pic>
            <p:pic>
              <p:nvPicPr>
                <p:cNvPr id="34" name="Graphic 33">
                  <a:extLst>
                    <a:ext uri="{FF2B5EF4-FFF2-40B4-BE49-F238E27FC236}">
                      <a16:creationId xmlns:a16="http://schemas.microsoft.com/office/drawing/2014/main" id="{4341F6A0-E2DF-BEA9-D655-CD380F18F5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537294" y="3678036"/>
                  <a:ext cx="171450" cy="171450"/>
                </a:xfrm>
                <a:prstGeom prst="rect">
                  <a:avLst/>
                </a:prstGeom>
              </p:spPr>
            </p:pic>
          </p:grpSp>
          <p:pic>
            <p:nvPicPr>
              <p:cNvPr id="14" name="Graphic 13">
                <a:extLst>
                  <a:ext uri="{FF2B5EF4-FFF2-40B4-BE49-F238E27FC236}">
                    <a16:creationId xmlns:a16="http://schemas.microsoft.com/office/drawing/2014/main" id="{82762B4A-A939-FD99-5759-D93FEC5F8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7485" y="2128991"/>
                <a:ext cx="244230" cy="244230"/>
              </a:xfrm>
              <a:prstGeom prst="rect">
                <a:avLst/>
              </a:prstGeom>
            </p:spPr>
          </p:pic>
          <p:pic>
            <p:nvPicPr>
              <p:cNvPr id="15" name="Graphic 14">
                <a:extLst>
                  <a:ext uri="{FF2B5EF4-FFF2-40B4-BE49-F238E27FC236}">
                    <a16:creationId xmlns:a16="http://schemas.microsoft.com/office/drawing/2014/main" id="{F2F811CD-33CB-F067-ED8D-6C70E50D0F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7784" y="2416292"/>
                <a:ext cx="141980" cy="141980"/>
              </a:xfrm>
              <a:prstGeom prst="rect">
                <a:avLst/>
              </a:prstGeom>
            </p:spPr>
          </p:pic>
        </p:grpSp>
      </p:grpSp>
    </p:spTree>
    <p:extLst>
      <p:ext uri="{BB962C8B-B14F-4D97-AF65-F5344CB8AC3E}">
        <p14:creationId xmlns:p14="http://schemas.microsoft.com/office/powerpoint/2010/main" val="9609812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948D-C19E-4721-9B33-3F72779A1E71}"/>
              </a:ext>
            </a:extLst>
          </p:cNvPr>
          <p:cNvSpPr>
            <a:spLocks noGrp="1"/>
          </p:cNvSpPr>
          <p:nvPr>
            <p:ph type="title"/>
          </p:nvPr>
        </p:nvSpPr>
        <p:spPr>
          <a:xfrm>
            <a:off x="588262" y="585216"/>
            <a:ext cx="8193024" cy="487680"/>
          </a:xfrm>
        </p:spPr>
        <p:txBody>
          <a:bodyPr/>
          <a:lstStyle/>
          <a:p>
            <a:r>
              <a:rPr lang="es-ES" sz="3200" b="0" i="0" strike="noStrike" cap="none" baseline="0">
                <a:solidFill>
                  <a:srgbClr val="000000"/>
                </a:solidFill>
                <a:effectLst/>
                <a:latin typeface="Segoe UI Semibold"/>
                <a:ea typeface="Segoe UI Semibold"/>
                <a:cs typeface="Segoe UI Semibold"/>
              </a:rPr>
              <a:t>Creación de un cliente de chat</a:t>
            </a:r>
          </a:p>
        </p:txBody>
      </p:sp>
      <p:sp>
        <p:nvSpPr>
          <p:cNvPr id="3" name="Footer Placeholder 2">
            <a:extLst>
              <a:ext uri="{FF2B5EF4-FFF2-40B4-BE49-F238E27FC236}">
                <a16:creationId xmlns:a16="http://schemas.microsoft.com/office/drawing/2014/main" id="{F2FCDB8C-56B3-0E7B-1B53-5A3B112E78DB}"/>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grpSp>
        <p:nvGrpSpPr>
          <p:cNvPr id="56" name="Group 55">
            <a:extLst>
              <a:ext uri="{FF2B5EF4-FFF2-40B4-BE49-F238E27FC236}">
                <a16:creationId xmlns:a16="http://schemas.microsoft.com/office/drawing/2014/main" id="{43AE4BBA-7EDA-EB28-F5B5-FBFBAF6CB09B}"/>
              </a:ext>
              <a:ext uri="{C183D7F6-B498-43B3-948B-1728B52AA6E4}">
                <adec:decorative xmlns:adec="http://schemas.microsoft.com/office/drawing/2017/decorative" val="1"/>
              </a:ext>
            </a:extLst>
          </p:cNvPr>
          <p:cNvGrpSpPr/>
          <p:nvPr/>
        </p:nvGrpSpPr>
        <p:grpSpPr>
          <a:xfrm>
            <a:off x="6793172" y="1863346"/>
            <a:ext cx="4059163" cy="3371798"/>
            <a:chOff x="6573432" y="1728667"/>
            <a:chExt cx="4059163" cy="3371798"/>
          </a:xfrm>
        </p:grpSpPr>
        <p:pic>
          <p:nvPicPr>
            <p:cNvPr id="7" name="Graphic 6" descr="Cloud with solid fill">
              <a:extLst>
                <a:ext uri="{FF2B5EF4-FFF2-40B4-BE49-F238E27FC236}">
                  <a16:creationId xmlns:a16="http://schemas.microsoft.com/office/drawing/2014/main" id="{3BB6AC11-F47B-1FB2-CC10-75B4A58180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11218" y="1921436"/>
              <a:ext cx="914400" cy="914400"/>
            </a:xfrm>
            <a:prstGeom prst="rect">
              <a:avLst/>
            </a:prstGeom>
          </p:spPr>
        </p:pic>
        <p:grpSp>
          <p:nvGrpSpPr>
            <p:cNvPr id="17" name="Group 16">
              <a:extLst>
                <a:ext uri="{FF2B5EF4-FFF2-40B4-BE49-F238E27FC236}">
                  <a16:creationId xmlns:a16="http://schemas.microsoft.com/office/drawing/2014/main" id="{ABF34DE7-A627-89BB-0E57-2D77771F60D2}"/>
                </a:ext>
              </a:extLst>
            </p:cNvPr>
            <p:cNvGrpSpPr/>
            <p:nvPr/>
          </p:nvGrpSpPr>
          <p:grpSpPr>
            <a:xfrm>
              <a:off x="6573432" y="1728667"/>
              <a:ext cx="1476558" cy="876697"/>
              <a:chOff x="6573432" y="1728667"/>
              <a:chExt cx="1476558" cy="876697"/>
            </a:xfrm>
          </p:grpSpPr>
          <p:pic>
            <p:nvPicPr>
              <p:cNvPr id="4" name="Graphic 3">
                <a:extLst>
                  <a:ext uri="{FF2B5EF4-FFF2-40B4-BE49-F238E27FC236}">
                    <a16:creationId xmlns:a16="http://schemas.microsoft.com/office/drawing/2014/main" id="{A0B841E3-49A5-580C-2BFE-CDC0C6522B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9268" y="2070292"/>
                <a:ext cx="492443" cy="492443"/>
              </a:xfrm>
              <a:prstGeom prst="rect">
                <a:avLst/>
              </a:prstGeom>
            </p:spPr>
          </p:pic>
          <p:pic>
            <p:nvPicPr>
              <p:cNvPr id="10" name="Graphic 9" descr="Cube with solid fill">
                <a:extLst>
                  <a:ext uri="{FF2B5EF4-FFF2-40B4-BE49-F238E27FC236}">
                    <a16:creationId xmlns:a16="http://schemas.microsoft.com/office/drawing/2014/main" id="{7D98628D-0979-C7F1-DA30-EFC3C6C5FC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1711" y="2316513"/>
                <a:ext cx="288851" cy="288851"/>
              </a:xfrm>
              <a:prstGeom prst="rect">
                <a:avLst/>
              </a:prstGeom>
            </p:spPr>
          </p:pic>
          <p:sp>
            <p:nvSpPr>
              <p:cNvPr id="12" name="TextBox 11">
                <a:extLst>
                  <a:ext uri="{FF2B5EF4-FFF2-40B4-BE49-F238E27FC236}">
                    <a16:creationId xmlns:a16="http://schemas.microsoft.com/office/drawing/2014/main" id="{5F7BA405-580E-AB01-F49C-0226C71D20CF}"/>
                  </a:ext>
                </a:extLst>
              </p:cNvPr>
              <p:cNvSpPr txBox="1"/>
              <p:nvPr/>
            </p:nvSpPr>
            <p:spPr>
              <a:xfrm>
                <a:off x="6573432" y="1728667"/>
                <a:ext cx="2180590"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Modelos de fundición</a:t>
                </a:r>
              </a:p>
            </p:txBody>
          </p:sp>
        </p:grpSp>
        <p:grpSp>
          <p:nvGrpSpPr>
            <p:cNvPr id="19" name="Group 18">
              <a:extLst>
                <a:ext uri="{FF2B5EF4-FFF2-40B4-BE49-F238E27FC236}">
                  <a16:creationId xmlns:a16="http://schemas.microsoft.com/office/drawing/2014/main" id="{F2060655-FDF3-32AB-6126-2BF5B6647055}"/>
                </a:ext>
              </a:extLst>
            </p:cNvPr>
            <p:cNvGrpSpPr/>
            <p:nvPr/>
          </p:nvGrpSpPr>
          <p:grpSpPr>
            <a:xfrm>
              <a:off x="8290910" y="2669134"/>
              <a:ext cx="625684" cy="797055"/>
              <a:chOff x="8225938" y="2579905"/>
              <a:chExt cx="625684" cy="797055"/>
            </a:xfrm>
          </p:grpSpPr>
          <p:pic>
            <p:nvPicPr>
              <p:cNvPr id="15" name="Graphic 14">
                <a:extLst>
                  <a:ext uri="{FF2B5EF4-FFF2-40B4-BE49-F238E27FC236}">
                    <a16:creationId xmlns:a16="http://schemas.microsoft.com/office/drawing/2014/main" id="{1F5B246B-ECF5-7677-26B2-E99EA97F4D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2559" y="2884517"/>
                <a:ext cx="492443" cy="492443"/>
              </a:xfrm>
              <a:prstGeom prst="rect">
                <a:avLst/>
              </a:prstGeom>
            </p:spPr>
          </p:pic>
          <p:sp>
            <p:nvSpPr>
              <p:cNvPr id="16" name="TextBox 15">
                <a:extLst>
                  <a:ext uri="{FF2B5EF4-FFF2-40B4-BE49-F238E27FC236}">
                    <a16:creationId xmlns:a16="http://schemas.microsoft.com/office/drawing/2014/main" id="{909647D7-94D9-F31B-99AB-A3BBFB3EECB0}"/>
                  </a:ext>
                </a:extLst>
              </p:cNvPr>
              <p:cNvSpPr txBox="1"/>
              <p:nvPr/>
            </p:nvSpPr>
            <p:spPr>
              <a:xfrm>
                <a:off x="8225937" y="2579905"/>
                <a:ext cx="702178"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Project</a:t>
                </a:r>
              </a:p>
            </p:txBody>
          </p:sp>
        </p:grpSp>
        <p:grpSp>
          <p:nvGrpSpPr>
            <p:cNvPr id="28" name="Group 27">
              <a:extLst>
                <a:ext uri="{FF2B5EF4-FFF2-40B4-BE49-F238E27FC236}">
                  <a16:creationId xmlns:a16="http://schemas.microsoft.com/office/drawing/2014/main" id="{BC68BAA8-4FE7-7A31-0A0D-8BA97ACFBCCA}"/>
                </a:ext>
              </a:extLst>
            </p:cNvPr>
            <p:cNvGrpSpPr/>
            <p:nvPr/>
          </p:nvGrpSpPr>
          <p:grpSpPr>
            <a:xfrm>
              <a:off x="9775990" y="4100629"/>
              <a:ext cx="658964" cy="658964"/>
              <a:chOff x="5919045" y="4183912"/>
              <a:chExt cx="914400" cy="914400"/>
            </a:xfrm>
          </p:grpSpPr>
          <p:pic>
            <p:nvPicPr>
              <p:cNvPr id="29" name="Graphic 28" descr="Speech with solid fill">
                <a:extLst>
                  <a:ext uri="{FF2B5EF4-FFF2-40B4-BE49-F238E27FC236}">
                    <a16:creationId xmlns:a16="http://schemas.microsoft.com/office/drawing/2014/main" id="{FED4CBD1-D60B-6FED-A6C4-B9E8F060E6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5919045" y="4183912"/>
                <a:ext cx="914400" cy="914400"/>
              </a:xfrm>
              <a:prstGeom prst="rect">
                <a:avLst/>
              </a:prstGeom>
            </p:spPr>
          </p:pic>
          <p:pic>
            <p:nvPicPr>
              <p:cNvPr id="30" name="Graphic 29" descr="Connected with solid fill">
                <a:extLst>
                  <a:ext uri="{FF2B5EF4-FFF2-40B4-BE49-F238E27FC236}">
                    <a16:creationId xmlns:a16="http://schemas.microsoft.com/office/drawing/2014/main" id="{3AD655DD-01D1-3DC1-0B50-1F48D5BD007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82571" y="4363633"/>
                <a:ext cx="387348" cy="387348"/>
              </a:xfrm>
              <a:prstGeom prst="rect">
                <a:avLst/>
              </a:prstGeom>
            </p:spPr>
          </p:pic>
        </p:grpSp>
        <p:cxnSp>
          <p:nvCxnSpPr>
            <p:cNvPr id="32" name="Connector: Elbow 31">
              <a:extLst>
                <a:ext uri="{FF2B5EF4-FFF2-40B4-BE49-F238E27FC236}">
                  <a16:creationId xmlns:a16="http://schemas.microsoft.com/office/drawing/2014/main" id="{B8C876EF-9A79-43F2-6774-44C23B153819}"/>
                </a:ext>
              </a:extLst>
            </p:cNvPr>
            <p:cNvCxnSpPr>
              <a:stCxn id="15" idx="1"/>
              <a:endCxn id="10" idx="2"/>
            </p:cNvCxnSpPr>
            <p:nvPr/>
          </p:nvCxnSpPr>
          <p:spPr>
            <a:xfrm rot="10800000">
              <a:off x="7456137" y="2605364"/>
              <a:ext cx="901394" cy="614604"/>
            </a:xfrm>
            <a:prstGeom prst="bentConnector2">
              <a:avLst/>
            </a:prstGeom>
            <a:ln w="285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FC4F4DC3-CFDC-9C2C-7FF1-BBC36B0513AC}"/>
                </a:ext>
              </a:extLst>
            </p:cNvPr>
            <p:cNvCxnSpPr>
              <a:stCxn id="15" idx="2"/>
              <a:endCxn id="29" idx="0"/>
            </p:cNvCxnSpPr>
            <p:nvPr/>
          </p:nvCxnSpPr>
          <p:spPr>
            <a:xfrm rot="16200000" flipH="1">
              <a:off x="9037392" y="3032549"/>
              <a:ext cx="634440" cy="1501719"/>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2EF067B-1502-C7B1-02E8-B4B02478053D}"/>
                </a:ext>
              </a:extLst>
            </p:cNvPr>
            <p:cNvSpPr txBox="1"/>
            <p:nvPr/>
          </p:nvSpPr>
          <p:spPr>
            <a:xfrm>
              <a:off x="9531508" y="4669578"/>
              <a:ext cx="1168685" cy="430987"/>
            </a:xfrm>
            <a:prstGeom prst="rect">
              <a:avLst/>
            </a:prstGeom>
            <a:noFill/>
          </p:spPr>
          <p:txBody>
            <a:bodyPr wrap="none" lIns="0" tIns="0" rIns="0" bIns="0" rtlCol="0">
              <a:spAutoFit/>
            </a:bodyPr>
            <a:lstStyle/>
            <a:p>
              <a:pPr algn="ctr"/>
              <a:r>
                <a:rPr lang="es-ES" sz="1600" b="0" i="0" strike="noStrike" cap="none" baseline="0">
                  <a:solidFill>
                    <a:srgbClr val="000000"/>
                  </a:solidFill>
                  <a:effectLst/>
                  <a:latin typeface="Segoe UI"/>
                  <a:ea typeface="Segoe UI"/>
                  <a:cs typeface="Segoe UI"/>
                </a:rPr>
                <a:t>ChatClient</a:t>
              </a:r>
              <a:endParaRPr lang="en-US" sz="1600"/>
            </a:p>
            <a:p>
              <a:pPr algn="ctr"/>
              <a:r>
                <a:rPr lang="es-ES" sz="1200" b="0" i="0" strike="noStrike" cap="none" baseline="0">
                  <a:solidFill>
                    <a:srgbClr val="000000"/>
                  </a:solidFill>
                  <a:effectLst/>
                  <a:latin typeface="Segoe UI"/>
                  <a:ea typeface="Segoe UI"/>
                  <a:cs typeface="Segoe UI"/>
                </a:rPr>
                <a:t>(Azure OpenAI)</a:t>
              </a:r>
              <a:endParaRPr lang="en-US" sz="1600"/>
            </a:p>
          </p:txBody>
        </p:sp>
      </p:grpSp>
      <p:sp>
        <p:nvSpPr>
          <p:cNvPr id="55" name="TextBox 54">
            <a:extLst>
              <a:ext uri="{FF2B5EF4-FFF2-40B4-BE49-F238E27FC236}">
                <a16:creationId xmlns:a16="http://schemas.microsoft.com/office/drawing/2014/main" id="{611BB482-1E9A-0895-8715-D6EEDAF4DA99}"/>
              </a:ext>
            </a:extLst>
          </p:cNvPr>
          <p:cNvSpPr txBox="1"/>
          <p:nvPr/>
        </p:nvSpPr>
        <p:spPr>
          <a:xfrm>
            <a:off x="796882" y="2109567"/>
            <a:ext cx="4832514" cy="1981200"/>
          </a:xfrm>
          <a:prstGeom prst="rect">
            <a:avLst/>
          </a:prstGeom>
          <a:noFill/>
        </p:spPr>
        <p:txBody>
          <a:bodyPr wrap="square" lIns="0" tIns="0" rIns="0" bIns="0" rtlCol="0">
            <a:spAutoFit/>
          </a:bodyPr>
          <a:lstStyle/>
          <a:p>
            <a:pPr marL="457200" indent="-457200" algn="l">
              <a:spcAft>
                <a:spcPts val="1200"/>
              </a:spcAft>
              <a:buFont typeface="+mj-lt"/>
              <a:buAutoNum type="arabicPeriod"/>
            </a:pPr>
            <a:r>
              <a:rPr lang="es-ES" sz="2000" b="0" i="0" strike="noStrike" cap="none" baseline="0">
                <a:solidFill>
                  <a:srgbClr val="000000"/>
                </a:solidFill>
                <a:effectLst/>
                <a:latin typeface="Segoe UI"/>
                <a:ea typeface="Segoe UI"/>
                <a:cs typeface="Segoe UI"/>
              </a:rPr>
              <a:t>Obtener un cliente de chat autenticado para un modelo implementado a partir del proyecto.</a:t>
            </a:r>
          </a:p>
          <a:p>
            <a:pPr marL="457200" indent="-457200" algn="l">
              <a:spcAft>
                <a:spcPts val="1200"/>
              </a:spcAft>
              <a:buFont typeface="+mj-lt"/>
              <a:buAutoNum type="arabicPeriod"/>
            </a:pPr>
            <a:r>
              <a:rPr lang="es-ES" sz="2000" b="0" i="0" strike="noStrike" cap="none" baseline="0">
                <a:solidFill>
                  <a:srgbClr val="000000"/>
                </a:solidFill>
                <a:effectLst/>
                <a:latin typeface="Segoe UI"/>
                <a:ea typeface="Segoe UI"/>
                <a:cs typeface="Segoe UI"/>
              </a:rPr>
              <a:t>Usar la API de OpenAI para chatear con el modelo</a:t>
            </a:r>
          </a:p>
        </p:txBody>
      </p:sp>
    </p:spTree>
    <p:extLst>
      <p:ext uri="{BB962C8B-B14F-4D97-AF65-F5344CB8AC3E}">
        <p14:creationId xmlns:p14="http://schemas.microsoft.com/office/powerpoint/2010/main" val="716551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F426-EE36-CDC0-1F47-2837E92A5EE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874393-B9EB-9B71-EBFE-2EA213671506}"/>
              </a:ext>
            </a:extLst>
          </p:cNvPr>
          <p:cNvSpPr>
            <a:spLocks noGrp="1"/>
          </p:cNvSpPr>
          <p:nvPr>
            <p:ph type="title"/>
          </p:nvPr>
        </p:nvSpPr>
        <p:spPr>
          <a:xfrm>
            <a:off x="588262" y="585216"/>
            <a:ext cx="5652201" cy="487680"/>
          </a:xfrm>
        </p:spPr>
        <p:txBody>
          <a:bodyPr/>
          <a:lstStyle/>
          <a:p>
            <a:r>
              <a:rPr lang="es-ES" sz="3200" b="0" i="0" strike="noStrike" cap="none" baseline="0">
                <a:solidFill>
                  <a:srgbClr val="000000"/>
                </a:solidFill>
                <a:effectLst/>
                <a:latin typeface="Segoe UI Semibold"/>
                <a:ea typeface="Segoe UI Semibold"/>
                <a:cs typeface="Segoe UI Semibold"/>
              </a:rPr>
              <a:t>Ejercicio</a:t>
            </a:r>
          </a:p>
        </p:txBody>
      </p:sp>
      <p:sp>
        <p:nvSpPr>
          <p:cNvPr id="7" name="Text Placeholder 6">
            <a:extLst>
              <a:ext uri="{FF2B5EF4-FFF2-40B4-BE49-F238E27FC236}">
                <a16:creationId xmlns:a16="http://schemas.microsoft.com/office/drawing/2014/main" id="{CFA58C97-F689-DC24-A272-0DE79A8EFA81}"/>
              </a:ext>
            </a:extLst>
          </p:cNvPr>
          <p:cNvSpPr>
            <a:spLocks noGrp="1"/>
          </p:cNvSpPr>
          <p:nvPr>
            <p:ph type="body" sz="quarter" idx="16"/>
          </p:nvPr>
        </p:nvSpPr>
        <p:spPr>
          <a:xfrm>
            <a:off x="584199" y="1594155"/>
            <a:ext cx="6974912" cy="609600"/>
          </a:xfrm>
        </p:spPr>
        <p:txBody>
          <a:bodyPr/>
          <a:lstStyle/>
          <a:p>
            <a:r>
              <a:rPr lang="es-ES" sz="2000" b="0" i="0" strike="noStrike" cap="none" baseline="0" dirty="0">
                <a:solidFill>
                  <a:srgbClr val="000000"/>
                </a:solidFill>
                <a:effectLst/>
                <a:latin typeface="Segoe UI Semibold"/>
                <a:ea typeface="Segoe UI Semibold"/>
                <a:cs typeface="Segoe UI Semibold"/>
              </a:rPr>
              <a:t>Creación de una aplicación de chat de IA generativa</a:t>
            </a:r>
            <a:endParaRPr lang="en-US" sz="2000" dirty="0"/>
          </a:p>
        </p:txBody>
      </p:sp>
      <p:sp>
        <p:nvSpPr>
          <p:cNvPr id="6" name="Text Placeholder 5">
            <a:extLst>
              <a:ext uri="{FF2B5EF4-FFF2-40B4-BE49-F238E27FC236}">
                <a16:creationId xmlns:a16="http://schemas.microsoft.com/office/drawing/2014/main" id="{FEB42A19-D436-AE60-D2EC-7B4C851AF905}"/>
              </a:ext>
            </a:extLst>
          </p:cNvPr>
          <p:cNvSpPr>
            <a:spLocks noGrp="1"/>
          </p:cNvSpPr>
          <p:nvPr>
            <p:ph type="body" sz="quarter" idx="15"/>
          </p:nvPr>
        </p:nvSpPr>
        <p:spPr>
          <a:xfrm>
            <a:off x="586389" y="2085764"/>
            <a:ext cx="6012819" cy="1292662"/>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En este ejercicio, usarás el portal de Microsoft </a:t>
            </a:r>
            <a:r>
              <a:rPr lang="es-ES" sz="1400" b="0" i="0" strike="noStrike" cap="none" baseline="0" dirty="0" err="1">
                <a:solidFill>
                  <a:srgbClr val="000000"/>
                </a:solidFill>
                <a:effectLst/>
                <a:latin typeface="Segoe UI"/>
                <a:ea typeface="Segoe UI"/>
                <a:cs typeface="Segoe UI"/>
              </a:rPr>
              <a:t>Foundry</a:t>
            </a:r>
            <a:r>
              <a:rPr lang="es-ES" sz="1400" b="0" i="0" strike="noStrike" cap="none" baseline="0" dirty="0">
                <a:solidFill>
                  <a:srgbClr val="000000"/>
                </a:solidFill>
                <a:effectLst/>
                <a:latin typeface="Segoe UI"/>
                <a:ea typeface="Segoe UI"/>
                <a:cs typeface="Segoe UI"/>
              </a:rPr>
              <a:t> para lo siguiente:</a:t>
            </a:r>
          </a:p>
          <a:p>
            <a:pPr marL="285750" indent="-285750" defTabSz="914367">
              <a:spcBef>
                <a:spcPct val="0"/>
              </a:spcBef>
              <a:buSzTx/>
              <a:defRPr/>
            </a:pPr>
            <a:r>
              <a:rPr lang="es-ES" sz="1400" b="0" i="0" strike="noStrike" cap="none" baseline="0" dirty="0">
                <a:solidFill>
                  <a:srgbClr val="000000"/>
                </a:solidFill>
                <a:effectLst/>
                <a:latin typeface="Segoe UI"/>
                <a:ea typeface="Segoe UI"/>
                <a:cs typeface="Segoe UI"/>
              </a:rPr>
              <a:t>Implementación de un modelo en un proyecto de Microsoft </a:t>
            </a:r>
            <a:r>
              <a:rPr lang="es-ES" sz="1400" b="0" i="0" strike="noStrike" cap="none" baseline="0" dirty="0" err="1">
                <a:solidFill>
                  <a:srgbClr val="000000"/>
                </a:solidFill>
                <a:effectLst/>
                <a:latin typeface="Segoe UI"/>
                <a:ea typeface="Segoe UI"/>
                <a:cs typeface="Segoe UI"/>
              </a:rPr>
              <a:t>Foundry</a:t>
            </a:r>
            <a:endParaRPr lang="es-ES" sz="1400" b="0" i="0" strike="noStrike" cap="none" baseline="0" dirty="0">
              <a:solidFill>
                <a:srgbClr val="000000"/>
              </a:solidFill>
              <a:effectLst/>
              <a:latin typeface="Segoe UI"/>
              <a:ea typeface="Segoe UI"/>
              <a:cs typeface="Segoe UI"/>
            </a:endParaRP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Creación de una aplicación de chat con el SDK de Microsoft </a:t>
            </a:r>
            <a:r>
              <a:rPr lang="es-ES" sz="1400" b="0" i="0" strike="noStrike" cap="none" baseline="0" dirty="0" err="1">
                <a:solidFill>
                  <a:srgbClr val="000000"/>
                </a:solidFill>
                <a:effectLst/>
                <a:latin typeface="Segoe UI"/>
                <a:ea typeface="Segoe UI"/>
                <a:cs typeface="Segoe UI"/>
              </a:rPr>
              <a:t>Foundry</a:t>
            </a:r>
            <a:endParaRPr lang="en-US" sz="1400" dirty="0"/>
          </a:p>
        </p:txBody>
      </p:sp>
      <p:sp>
        <p:nvSpPr>
          <p:cNvPr id="10" name="TextBox 9">
            <a:extLst>
              <a:ext uri="{FF2B5EF4-FFF2-40B4-BE49-F238E27FC236}">
                <a16:creationId xmlns:a16="http://schemas.microsoft.com/office/drawing/2014/main" id="{B0B3665D-A2C3-E7E6-4F4C-A390BF49C530}"/>
              </a:ext>
            </a:extLst>
          </p:cNvPr>
          <p:cNvSpPr txBox="1"/>
          <p:nvPr/>
        </p:nvSpPr>
        <p:spPr>
          <a:xfrm>
            <a:off x="487330" y="3561343"/>
            <a:ext cx="4607087" cy="52322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Inicia el ejercicio en:</a:t>
            </a:r>
          </a:p>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hlinkClick r:id="rId3" history="0"/>
              </a:rPr>
              <a:t>https://go.microsoft.com/fwlink/?linkid=2303427</a:t>
            </a:r>
            <a:r>
              <a:rPr lang="es-ES" sz="1400" b="0" i="0" strike="noStrike" cap="none" baseline="0" dirty="0">
                <a:solidFill>
                  <a:srgbClr val="000000"/>
                </a:solidFill>
                <a:effectLst/>
                <a:latin typeface="Segoe UI"/>
                <a:ea typeface="Segoe UI"/>
                <a:cs typeface="Segoe UI"/>
              </a:rPr>
              <a:t> </a:t>
            </a:r>
          </a:p>
        </p:txBody>
      </p:sp>
      <p:pic>
        <p:nvPicPr>
          <p:cNvPr id="2" name="Picture 1">
            <a:extLst>
              <a:ext uri="{FF2B5EF4-FFF2-40B4-BE49-F238E27FC236}">
                <a16:creationId xmlns:a16="http://schemas.microsoft.com/office/drawing/2014/main" id="{8B5ECBC0-743F-27FA-D0CA-A801740A1B4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28385" y="1986957"/>
            <a:ext cx="4632889" cy="3431769"/>
          </a:xfrm>
          <a:prstGeom prst="rect">
            <a:avLst/>
          </a:prstGeom>
        </p:spPr>
      </p:pic>
      <p:sp>
        <p:nvSpPr>
          <p:cNvPr id="3" name="Footer Placeholder 2">
            <a:extLst>
              <a:ext uri="{FF2B5EF4-FFF2-40B4-BE49-F238E27FC236}">
                <a16:creationId xmlns:a16="http://schemas.microsoft.com/office/drawing/2014/main" id="{D43DCCF5-F40D-4D92-6F84-82A6E891504D}"/>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11" name="Flowchart: Off-page Connector 44">
            <a:extLst>
              <a:ext uri="{FF2B5EF4-FFF2-40B4-BE49-F238E27FC236}">
                <a16:creationId xmlns:a16="http://schemas.microsoft.com/office/drawing/2014/main" id="{BF7286EC-7654-3490-840F-27B93327F5E0}"/>
              </a:ext>
              <a:ext uri="{C183D7F6-B498-43B3-948B-1728B52AA6E4}">
                <adec:decorative xmlns:adec="http://schemas.microsoft.com/office/drawing/2017/decorative" val="1"/>
              </a:ext>
            </a:extLst>
          </p:cNvPr>
          <p:cNvSpPr/>
          <p:nvPr/>
        </p:nvSpPr>
        <p:spPr bwMode="auto">
          <a:xfrm rot="5400000">
            <a:off x="6090624" y="2109727"/>
            <a:ext cx="1865376" cy="3827308"/>
          </a:xfrm>
          <a:prstGeom prst="flowChartOffpageConnector">
            <a:avLst/>
          </a:prstGeom>
          <a:solidFill>
            <a:schemeClr val="accent3">
              <a:lumMod val="75000"/>
            </a:schemeClr>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defRPr/>
            </a:pPr>
            <a:r>
              <a:rPr lang="es-ES" sz="1800" b="1" i="0" strike="noStrike" cap="none" baseline="0" dirty="0">
                <a:solidFill>
                  <a:srgbClr val="FFFFFF"/>
                </a:solidFill>
                <a:effectLst/>
                <a:latin typeface="Segoe UI Semibold"/>
                <a:ea typeface="Segoe UI Semibold"/>
                <a:cs typeface="Segoe UI Semibold"/>
              </a:rPr>
              <a:t>Instructores: </a:t>
            </a:r>
            <a:endParaRPr kumimoji="0" lang="en-US" sz="14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Personaliza esta diapositiva para incluir el vínculo al entorno de laboratorio hospedado y las instrucciones personalizadas.</a:t>
            </a: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(a continuación, quita esta flecha)</a:t>
            </a:r>
          </a:p>
        </p:txBody>
      </p:sp>
    </p:spTree>
    <p:extLst>
      <p:ext uri="{BB962C8B-B14F-4D97-AF65-F5344CB8AC3E}">
        <p14:creationId xmlns:p14="http://schemas.microsoft.com/office/powerpoint/2010/main" val="145056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00A34-DA73-69D2-B830-35DC1C6BF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2DA1A0-32BF-F463-CE9C-BBE4F48C78BB}"/>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6A3C8FCA-4F45-B2A3-DB3E-B3E2BB23024A}"/>
              </a:ext>
            </a:extLst>
          </p:cNvPr>
          <p:cNvSpPr>
            <a:spLocks noGrp="1"/>
          </p:cNvSpPr>
          <p:nvPr>
            <p:ph type="body" sz="quarter" idx="17"/>
          </p:nvPr>
        </p:nvSpPr>
        <p:spPr>
          <a:xfrm>
            <a:off x="1235075" y="1687706"/>
            <a:ext cx="8778782" cy="213360"/>
          </a:xfrm>
        </p:spPr>
        <p:txBody>
          <a:bodyPr/>
          <a:lstStyle/>
          <a:p>
            <a:pPr>
              <a:buNone/>
            </a:pPr>
            <a:r>
              <a:rPr lang="es-ES" sz="1400" b="0" i="0" strike="noStrike" cap="none" baseline="0">
                <a:solidFill>
                  <a:srgbClr val="000000"/>
                </a:solidFill>
                <a:effectLst/>
                <a:latin typeface="Segoe UI Semibold"/>
                <a:ea typeface="Segoe UI Semibold"/>
                <a:cs typeface="Segoe UI Semibold"/>
              </a:rPr>
              <a:t>¿Qué clase del SDK de Microsoft Foundry proporciona un objeto proxy para un proyecto?</a:t>
            </a:r>
          </a:p>
        </p:txBody>
      </p:sp>
      <p:sp>
        <p:nvSpPr>
          <p:cNvPr id="9" name="Text Placeholder 8">
            <a:extLst>
              <a:ext uri="{FF2B5EF4-FFF2-40B4-BE49-F238E27FC236}">
                <a16:creationId xmlns:a16="http://schemas.microsoft.com/office/drawing/2014/main" id="{81C12844-4DEE-068A-E1E0-561949433B27}"/>
              </a:ext>
            </a:extLst>
          </p:cNvPr>
          <p:cNvSpPr>
            <a:spLocks noGrp="1"/>
          </p:cNvSpPr>
          <p:nvPr>
            <p:ph type="body" sz="quarter" idx="15"/>
          </p:nvPr>
        </p:nvSpPr>
        <p:spPr>
          <a:xfrm>
            <a:off x="1235075" y="2012919"/>
            <a:ext cx="8775098" cy="725424"/>
          </a:xfrm>
          <a:noFill/>
        </p:spPr>
        <p:txBody>
          <a:bodyPr/>
          <a:lstStyle/>
          <a:p>
            <a:r>
              <a:rPr lang="es-ES" sz="1400" b="0" i="0" strike="noStrike" cap="none" baseline="0">
                <a:solidFill>
                  <a:srgbClr val="000000"/>
                </a:solidFill>
                <a:effectLst/>
                <a:latin typeface="Segoe UI"/>
                <a:ea typeface="Segoe UI"/>
                <a:cs typeface="Segoe UI"/>
              </a:rPr>
              <a:t>ConnectionProperties</a:t>
            </a:r>
            <a:endParaRPr lang="en-US" noProof="0">
              <a:solidFill>
                <a:srgbClr val="000000"/>
              </a:solidFill>
            </a:endParaRPr>
          </a:p>
          <a:p>
            <a:r>
              <a:rPr lang="es-ES" sz="1400" b="0" i="0" strike="noStrike" cap="none" baseline="0">
                <a:solidFill>
                  <a:srgbClr val="000000"/>
                </a:solidFill>
                <a:effectLst/>
                <a:latin typeface="Segoe UI"/>
                <a:ea typeface="Segoe UI"/>
                <a:cs typeface="Segoe UI"/>
              </a:rPr>
              <a:t>AIProjectClient</a:t>
            </a:r>
            <a:endParaRPr lang="en-US" noProof="0"/>
          </a:p>
          <a:p>
            <a:r>
              <a:rPr lang="es-ES" sz="1400" b="0" i="0" strike="noStrike" cap="none" baseline="0">
                <a:solidFill>
                  <a:srgbClr val="000000"/>
                </a:solidFill>
                <a:effectLst/>
                <a:latin typeface="Segoe UI"/>
                <a:ea typeface="Segoe UI"/>
                <a:cs typeface="Segoe UI"/>
              </a:rPr>
              <a:t>ChatCompletionsClient</a:t>
            </a:r>
            <a:endParaRPr lang="en-US" noProof="0"/>
          </a:p>
        </p:txBody>
      </p:sp>
      <p:sp>
        <p:nvSpPr>
          <p:cNvPr id="18" name="Text Placeholder 17">
            <a:extLst>
              <a:ext uri="{FF2B5EF4-FFF2-40B4-BE49-F238E27FC236}">
                <a16:creationId xmlns:a16="http://schemas.microsoft.com/office/drawing/2014/main" id="{53AB6FD1-57CF-221C-5D16-0227C050AC77}"/>
              </a:ext>
            </a:extLst>
          </p:cNvPr>
          <p:cNvSpPr>
            <a:spLocks noGrp="1"/>
          </p:cNvSpPr>
          <p:nvPr>
            <p:ph type="body" sz="quarter" idx="22"/>
          </p:nvPr>
        </p:nvSpPr>
        <p:spPr>
          <a:xfrm>
            <a:off x="1235075" y="3154435"/>
            <a:ext cx="8778782" cy="213360"/>
          </a:xfrm>
        </p:spPr>
        <p:txBody>
          <a:bodyPr/>
          <a:lstStyle/>
          <a:p>
            <a:r>
              <a:rPr lang="es-ES" sz="1400" b="0" i="0" strike="noStrike" cap="none" baseline="0">
                <a:solidFill>
                  <a:srgbClr val="000000"/>
                </a:solidFill>
                <a:effectLst/>
                <a:latin typeface="Segoe UI Semibold"/>
                <a:ea typeface="Segoe UI Semibold"/>
                <a:cs typeface="Segoe UI Semibold"/>
              </a:rPr>
              <a:t>¿Qué valor se necesita para crear una instancia de un objeto AIProjectClient?</a:t>
            </a:r>
            <a:endParaRPr lang="en-US" b="1" noProof="0"/>
          </a:p>
        </p:txBody>
      </p:sp>
      <p:sp>
        <p:nvSpPr>
          <p:cNvPr id="19" name="Text Placeholder 18">
            <a:extLst>
              <a:ext uri="{FF2B5EF4-FFF2-40B4-BE49-F238E27FC236}">
                <a16:creationId xmlns:a16="http://schemas.microsoft.com/office/drawing/2014/main" id="{3D449513-CE1B-1BE9-0EAA-70FB7322E505}"/>
              </a:ext>
            </a:extLst>
          </p:cNvPr>
          <p:cNvSpPr>
            <a:spLocks noGrp="1"/>
          </p:cNvSpPr>
          <p:nvPr>
            <p:ph type="body" sz="quarter" idx="23"/>
          </p:nvPr>
        </p:nvSpPr>
        <p:spPr>
          <a:xfrm>
            <a:off x="1237265" y="3422225"/>
            <a:ext cx="8775098" cy="725424"/>
          </a:xfrm>
        </p:spPr>
        <p:txBody>
          <a:bodyPr/>
          <a:lstStyle/>
          <a:p>
            <a:r>
              <a:rPr lang="es-ES" sz="1400" b="0" i="0" strike="noStrike" cap="none" baseline="0">
                <a:solidFill>
                  <a:srgbClr val="000000"/>
                </a:solidFill>
                <a:effectLst/>
                <a:latin typeface="Segoe UI"/>
                <a:ea typeface="Segoe UI"/>
                <a:cs typeface="Segoe UI"/>
              </a:rPr>
              <a:t>El punto de conexión del proyecto</a:t>
            </a:r>
          </a:p>
          <a:p>
            <a:r>
              <a:rPr lang="es-ES" sz="1400" b="0" i="0" strike="noStrike" cap="none" baseline="0">
                <a:solidFill>
                  <a:srgbClr val="000000"/>
                </a:solidFill>
                <a:effectLst/>
                <a:latin typeface="Segoe UI"/>
                <a:ea typeface="Segoe UI"/>
                <a:cs typeface="Segoe UI"/>
              </a:rPr>
              <a:t>La clave de autorización de Azure OpenAI</a:t>
            </a:r>
          </a:p>
          <a:p>
            <a:r>
              <a:rPr lang="es-ES" sz="1400" b="0" i="0" strike="noStrike" cap="none" baseline="0">
                <a:solidFill>
                  <a:srgbClr val="000000"/>
                </a:solidFill>
                <a:effectLst/>
                <a:latin typeface="Segoe UI"/>
                <a:ea typeface="Segoe UI"/>
                <a:cs typeface="Segoe UI"/>
              </a:rPr>
              <a:t>Id. de la suscripción de Azure</a:t>
            </a:r>
          </a:p>
        </p:txBody>
      </p:sp>
      <p:sp>
        <p:nvSpPr>
          <p:cNvPr id="15" name="Text Placeholder 14">
            <a:extLst>
              <a:ext uri="{FF2B5EF4-FFF2-40B4-BE49-F238E27FC236}">
                <a16:creationId xmlns:a16="http://schemas.microsoft.com/office/drawing/2014/main" id="{914A43EA-048C-B6A0-CB38-C626F47F1E04}"/>
              </a:ext>
            </a:extLst>
          </p:cNvPr>
          <p:cNvSpPr>
            <a:spLocks noGrp="1"/>
          </p:cNvSpPr>
          <p:nvPr>
            <p:ph type="body" sz="quarter" idx="20"/>
          </p:nvPr>
        </p:nvSpPr>
        <p:spPr>
          <a:xfrm>
            <a:off x="1235074" y="4529912"/>
            <a:ext cx="8957333" cy="426720"/>
          </a:xfrm>
        </p:spPr>
        <p:txBody>
          <a:bodyPr/>
          <a:lstStyle/>
          <a:p>
            <a:r>
              <a:rPr lang="es-ES" sz="1400" b="1" i="0" strike="noStrike" cap="none" baseline="0">
                <a:solidFill>
                  <a:srgbClr val="000000"/>
                </a:solidFill>
                <a:effectLst/>
                <a:latin typeface="Segoe UI Semibold"/>
                <a:ea typeface="Segoe UI Semibold"/>
                <a:cs typeface="Segoe UI Semibold"/>
              </a:rPr>
              <a:t>¿Qué SDK debes usar para chatear con un modelo que se implementa en un recurso de Microsoft Foundry?</a:t>
            </a:r>
          </a:p>
        </p:txBody>
      </p:sp>
      <p:sp>
        <p:nvSpPr>
          <p:cNvPr id="17" name="Text Placeholder 16">
            <a:extLst>
              <a:ext uri="{FF2B5EF4-FFF2-40B4-BE49-F238E27FC236}">
                <a16:creationId xmlns:a16="http://schemas.microsoft.com/office/drawing/2014/main" id="{29B58749-98DB-E1A2-90B9-FA42C7978D9E}"/>
              </a:ext>
            </a:extLst>
          </p:cNvPr>
          <p:cNvSpPr>
            <a:spLocks noGrp="1"/>
          </p:cNvSpPr>
          <p:nvPr>
            <p:ph type="body" sz="quarter" idx="21"/>
          </p:nvPr>
        </p:nvSpPr>
        <p:spPr>
          <a:xfrm>
            <a:off x="1235075" y="4840128"/>
            <a:ext cx="8775098" cy="725424"/>
          </a:xfrm>
        </p:spPr>
        <p:txBody>
          <a:bodyPr/>
          <a:lstStyle/>
          <a:p>
            <a:r>
              <a:rPr lang="es-ES" sz="1400" b="0" i="0" strike="noStrike" cap="none" baseline="0">
                <a:solidFill>
                  <a:srgbClr val="000000"/>
                </a:solidFill>
                <a:effectLst/>
                <a:latin typeface="Segoe UI"/>
                <a:ea typeface="Segoe UI"/>
                <a:cs typeface="Segoe UI"/>
              </a:rPr>
              <a:t>Azure OpenAI</a:t>
            </a:r>
          </a:p>
          <a:p>
            <a:r>
              <a:rPr lang="es-ES" sz="1400" b="0" i="0" strike="noStrike" cap="none" baseline="0">
                <a:solidFill>
                  <a:srgbClr val="000000"/>
                </a:solidFill>
                <a:effectLst/>
                <a:latin typeface="Segoe UI"/>
                <a:ea typeface="Segoe UI"/>
                <a:cs typeface="Segoe UI"/>
              </a:rPr>
              <a:t>Azure Machine Learning</a:t>
            </a:r>
          </a:p>
          <a:p>
            <a:r>
              <a:rPr lang="es-ES" sz="1400" b="0" i="0" strike="noStrike" cap="none" baseline="0">
                <a:solidFill>
                  <a:srgbClr val="000000"/>
                </a:solidFill>
                <a:effectLst/>
                <a:latin typeface="Segoe UI"/>
                <a:ea typeface="Segoe UI"/>
                <a:cs typeface="Segoe UI"/>
              </a:rPr>
              <a:t>Azure Language</a:t>
            </a:r>
          </a:p>
        </p:txBody>
      </p:sp>
      <p:sp>
        <p:nvSpPr>
          <p:cNvPr id="76" name="Oval 75">
            <a:extLst>
              <a:ext uri="{FF2B5EF4-FFF2-40B4-BE49-F238E27FC236}">
                <a16:creationId xmlns:a16="http://schemas.microsoft.com/office/drawing/2014/main" id="{CA81D8C2-06AC-9696-29C4-75EAC4A09F5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1</a:t>
            </a:r>
          </a:p>
        </p:txBody>
      </p:sp>
      <p:sp>
        <p:nvSpPr>
          <p:cNvPr id="77" name="Oval 76">
            <a:extLst>
              <a:ext uri="{FF2B5EF4-FFF2-40B4-BE49-F238E27FC236}">
                <a16:creationId xmlns:a16="http://schemas.microsoft.com/office/drawing/2014/main" id="{E0D83A3C-CB16-5EC6-C25C-48CDA1C3730D}"/>
              </a:ext>
              <a:ext uri="{C183D7F6-B498-43B3-948B-1728B52AA6E4}">
                <adec:decorative xmlns:adec="http://schemas.microsoft.com/office/drawing/2017/decorative" val="1"/>
              </a:ext>
            </a:extLst>
          </p:cNvPr>
          <p:cNvSpPr/>
          <p:nvPr/>
        </p:nvSpPr>
        <p:spPr bwMode="auto">
          <a:xfrm>
            <a:off x="722582" y="3154899"/>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0940ADA0-4512-A138-9B73-83CB59A176E6}"/>
              </a:ext>
              <a:ext uri="{C183D7F6-B498-43B3-948B-1728B52AA6E4}">
                <adec:decorative xmlns:adec="http://schemas.microsoft.com/office/drawing/2017/decorative" val="1"/>
              </a:ext>
            </a:extLst>
          </p:cNvPr>
          <p:cNvSpPr/>
          <p:nvPr/>
        </p:nvSpPr>
        <p:spPr>
          <a:xfrm>
            <a:off x="1263852" y="346961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3B495BB6-D3A3-F63C-BCE3-A26C9C3D9DAB}"/>
              </a:ext>
              <a:ext uri="{C183D7F6-B498-43B3-948B-1728B52AA6E4}">
                <adec:decorative xmlns:adec="http://schemas.microsoft.com/office/drawing/2017/decorative" val="1"/>
              </a:ext>
            </a:extLst>
          </p:cNvPr>
          <p:cNvSpPr/>
          <p:nvPr/>
        </p:nvSpPr>
        <p:spPr bwMode="auto">
          <a:xfrm>
            <a:off x="722582" y="4438030"/>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r>
              <a:rPr lang="es-ES" sz="1800" b="0" i="0" strike="noStrike" cap="none" baseline="0">
                <a:solidFill>
                  <a:srgbClr val="000000"/>
                </a:solidFill>
                <a:effectLst/>
                <a:latin typeface="Segoe UI"/>
                <a:ea typeface="Segoe UI"/>
                <a:cs typeface="Segoe UI"/>
              </a:rPr>
              <a:t>
          </a:t>
            </a:r>
          </a:p>
        </p:txBody>
      </p:sp>
      <p:sp>
        <p:nvSpPr>
          <p:cNvPr id="81" name="Graphic 26">
            <a:extLst>
              <a:ext uri="{FF2B5EF4-FFF2-40B4-BE49-F238E27FC236}">
                <a16:creationId xmlns:a16="http://schemas.microsoft.com/office/drawing/2014/main" id="{E03D11DE-B002-389B-493C-5121ABE4021D}"/>
              </a:ext>
              <a:ext uri="{C183D7F6-B498-43B3-948B-1728B52AA6E4}">
                <adec:decorative xmlns:adec="http://schemas.microsoft.com/office/drawing/2017/decorative" val="1"/>
              </a:ext>
            </a:extLst>
          </p:cNvPr>
          <p:cNvSpPr/>
          <p:nvPr/>
        </p:nvSpPr>
        <p:spPr>
          <a:xfrm>
            <a:off x="1263852" y="489660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F6B70CA7-ACF2-C638-A658-102B675523D8}"/>
              </a:ext>
              <a:ext uri="{C183D7F6-B498-43B3-948B-1728B52AA6E4}">
                <adec:decorative xmlns:adec="http://schemas.microsoft.com/office/drawing/2017/decorative" val="1"/>
              </a:ext>
            </a:extLst>
          </p:cNvPr>
          <p:cNvSpPr/>
          <p:nvPr/>
        </p:nvSpPr>
        <p:spPr>
          <a:xfrm>
            <a:off x="1263852" y="231102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 name="Footer Placeholder 2">
            <a:extLst>
              <a:ext uri="{FF2B5EF4-FFF2-40B4-BE49-F238E27FC236}">
                <a16:creationId xmlns:a16="http://schemas.microsoft.com/office/drawing/2014/main" id="{50E26365-DEDE-DE47-6D7A-4D0E83AF25E8}"/>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sz="1000">
              <a:solidFill>
                <a:srgbClr val="000000"/>
              </a:solidFill>
              <a:latin typeface="Segoe UI"/>
            </a:endParaRPr>
          </a:p>
        </p:txBody>
      </p:sp>
    </p:spTree>
    <p:extLst>
      <p:ext uri="{BB962C8B-B14F-4D97-AF65-F5344CB8AC3E}">
        <p14:creationId xmlns:p14="http://schemas.microsoft.com/office/powerpoint/2010/main" val="20963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1561763"/>
            <a:ext cx="6345239" cy="2438400"/>
          </a:xfrm>
        </p:spPr>
        <p:txBody>
          <a:bodyPr/>
          <a:lstStyle/>
          <a:p>
            <a:r>
              <a:rPr lang="es-ES" sz="4000" b="0" i="0" strike="noStrike" cap="none" baseline="0">
                <a:solidFill>
                  <a:srgbClr val="000000"/>
                </a:solidFill>
                <a:effectLst/>
                <a:latin typeface="Segoe UI"/>
                <a:ea typeface="Segoe UI"/>
                <a:cs typeface="Segoe UI"/>
              </a:rPr>
              <a:t>Desarrollar una solución basada en RAG con tus propios datos mediante Microsoft Foundry</a:t>
            </a:r>
            <a:endParaRPr lang="en-US" noProof="0"/>
          </a:p>
        </p:txBody>
      </p:sp>
      <p:sp>
        <p:nvSpPr>
          <p:cNvPr id="3" name="Text Placeholder 2"/>
          <p:cNvSpPr>
            <a:spLocks noGrp="1"/>
          </p:cNvSpPr>
          <p:nvPr>
            <p:ph type="body" idx="1"/>
          </p:nvPr>
        </p:nvSpPr>
        <p:spPr>
          <a:xfrm>
            <a:off x="569911" y="4075270"/>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https://aka.ms/mslearn-ai-foundry-rag</a:t>
            </a:r>
            <a:endParaRPr lang="en-US" noProof="0">
              <a:solidFill>
                <a:schemeClr val="accent2"/>
              </a:solidFill>
            </a:endParaRPr>
          </a:p>
        </p:txBody>
      </p:sp>
      <p:sp>
        <p:nvSpPr>
          <p:cNvPr id="4" name="Footer Placeholder 2">
            <a:extLst>
              <a:ext uri="{FF2B5EF4-FFF2-40B4-BE49-F238E27FC236}">
                <a16:creationId xmlns:a16="http://schemas.microsoft.com/office/drawing/2014/main" id="{9CB831A9-C641-F7CA-E23A-2CDFAA54F0C0}"/>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80316"/>
            <a:ext cx="11669873" cy="430887"/>
          </a:xfrm>
        </p:spPr>
        <p:txBody>
          <a:bodyPr/>
          <a:lstStyle>
            <a:lvl1pPr>
              <a:lnSpc>
                <a:spcPct val="100000"/>
              </a:lnSpc>
              <a:defRPr sz="3600">
                <a:solidFill>
                  <a:srgbClr val="2A446F"/>
                </a:solidFill>
              </a:defRPr>
            </a:lvl1pPr>
          </a:lstStyle>
          <a:p>
            <a:r>
              <a:rPr lang="es-ES" sz="2800" b="0" i="0" strike="noStrike" cap="none" baseline="0" dirty="0">
                <a:solidFill>
                  <a:srgbClr val="000000"/>
                </a:solidFill>
                <a:effectLst/>
                <a:latin typeface="Segoe UI Semibold"/>
                <a:ea typeface="Segoe UI Semibold"/>
                <a:cs typeface="Segoe UI Semibold"/>
              </a:rPr>
              <a:t>Fundamentación de un modelo de lenguaje con tus propios datos</a:t>
            </a:r>
          </a:p>
        </p:txBody>
      </p:sp>
      <p:sp>
        <p:nvSpPr>
          <p:cNvPr id="3" name="Subtitle"/>
          <p:cNvSpPr>
            <a:spLocks noGrp="1"/>
          </p:cNvSpPr>
          <p:nvPr>
            <p:ph type="body" sz="quarter" idx="10" hasCustomPrompt="1"/>
          </p:nvPr>
        </p:nvSpPr>
        <p:spPr>
          <a:xfrm>
            <a:off x="588263" y="1197966"/>
            <a:ext cx="11018520" cy="1218795"/>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ES" sz="1800" b="0" i="0" strike="noStrike" cap="none" baseline="0" dirty="0">
                <a:solidFill>
                  <a:srgbClr val="000000"/>
                </a:solidFill>
                <a:effectLst/>
                <a:latin typeface="Segoe UI"/>
                <a:ea typeface="Segoe UI"/>
                <a:cs typeface="Segoe UI"/>
              </a:rPr>
              <a:t>Los modelos de lenguaje crean respuestas coherentes a preguntas, pero ¿en qué se basan esas respuestas?</a:t>
            </a:r>
          </a:p>
          <a:p>
            <a:endParaRPr lang="en-US" sz="1800" noProof="0" dirty="0"/>
          </a:p>
          <a:p>
            <a:r>
              <a:rPr lang="es-ES" sz="1800" b="1" i="0" strike="noStrike" cap="none" baseline="0" dirty="0">
                <a:solidFill>
                  <a:srgbClr val="000000"/>
                </a:solidFill>
                <a:effectLst/>
                <a:latin typeface="Segoe UI"/>
                <a:ea typeface="Segoe UI"/>
                <a:cs typeface="Segoe UI"/>
              </a:rPr>
              <a:t>La fundamentación</a:t>
            </a:r>
            <a:r>
              <a:rPr lang="es-ES" sz="1800" b="0" i="0" strike="noStrike" cap="none" baseline="0" dirty="0">
                <a:solidFill>
                  <a:srgbClr val="000000"/>
                </a:solidFill>
                <a:effectLst/>
                <a:latin typeface="Segoe UI"/>
                <a:ea typeface="Segoe UI"/>
                <a:cs typeface="Segoe UI"/>
              </a:rPr>
              <a:t> proporciona contexto específico al modelo para proporcionar respuestas precisas y pertinentes.</a:t>
            </a:r>
            <a:endParaRPr lang="en-US" sz="1800" b="1" noProof="0" dirty="0"/>
          </a:p>
        </p:txBody>
      </p:sp>
      <p:cxnSp>
        <p:nvCxnSpPr>
          <p:cNvPr id="39" name="Straight Connector 38">
            <a:extLst>
              <a:ext uri="{FF2B5EF4-FFF2-40B4-BE49-F238E27FC236}">
                <a16:creationId xmlns:a16="http://schemas.microsoft.com/office/drawing/2014/main" id="{B847E0C2-0931-6B28-8645-D1AF30C5F528}"/>
              </a:ext>
              <a:ext uri="{C183D7F6-B498-43B3-948B-1728B52AA6E4}">
                <adec:decorative xmlns:adec="http://schemas.microsoft.com/office/drawing/2017/decorative" val="1"/>
              </a:ext>
            </a:extLst>
          </p:cNvPr>
          <p:cNvCxnSpPr/>
          <p:nvPr/>
        </p:nvCxnSpPr>
        <p:spPr>
          <a:xfrm flipH="1">
            <a:off x="6096000" y="2930602"/>
            <a:ext cx="0" cy="3232795"/>
          </a:xfrm>
          <a:prstGeom prst="line">
            <a:avLst/>
          </a:prstGeom>
          <a:ln w="5715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4EF452-C6BF-E75C-9CE5-E46950951C39}"/>
              </a:ext>
              <a:ext uri="{C183D7F6-B498-43B3-948B-1728B52AA6E4}">
                <adec:decorative xmlns:adec="http://schemas.microsoft.com/office/drawing/2017/decorative" val="1"/>
              </a:ext>
            </a:extLst>
          </p:cNvPr>
          <p:cNvCxnSpPr/>
          <p:nvPr/>
        </p:nvCxnSpPr>
        <p:spPr>
          <a:xfrm>
            <a:off x="823609" y="2631912"/>
            <a:ext cx="1051884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descr="Diagram showing an ungrounded scenario in which a model responds to a prompt based only on its original training data.">
            <a:extLst>
              <a:ext uri="{FF2B5EF4-FFF2-40B4-BE49-F238E27FC236}">
                <a16:creationId xmlns:a16="http://schemas.microsoft.com/office/drawing/2014/main" id="{869F3468-D233-62A9-3F28-D9792FDCC845}"/>
              </a:ext>
            </a:extLst>
          </p:cNvPr>
          <p:cNvGrpSpPr/>
          <p:nvPr/>
        </p:nvGrpSpPr>
        <p:grpSpPr>
          <a:xfrm>
            <a:off x="295661" y="2826311"/>
            <a:ext cx="5374916" cy="3558284"/>
            <a:chOff x="295661" y="2826311"/>
            <a:chExt cx="5374916" cy="3558284"/>
          </a:xfrm>
        </p:grpSpPr>
        <p:grpSp>
          <p:nvGrpSpPr>
            <p:cNvPr id="53" name="Group 52" descr="Diagram showing concept of an ungrounded chat">
              <a:extLst>
                <a:ext uri="{FF2B5EF4-FFF2-40B4-BE49-F238E27FC236}">
                  <a16:creationId xmlns:a16="http://schemas.microsoft.com/office/drawing/2014/main" id="{CA092461-5DC3-A3F9-9BA2-1E993936BB25}"/>
                </a:ext>
              </a:extLst>
            </p:cNvPr>
            <p:cNvGrpSpPr/>
            <p:nvPr/>
          </p:nvGrpSpPr>
          <p:grpSpPr>
            <a:xfrm>
              <a:off x="295661" y="2826311"/>
              <a:ext cx="5374916" cy="3558284"/>
              <a:chOff x="295661" y="3190518"/>
              <a:chExt cx="5374916" cy="3558284"/>
            </a:xfrm>
          </p:grpSpPr>
          <p:pic>
            <p:nvPicPr>
              <p:cNvPr id="51" name="Graphic 50" descr="Document with solid fill">
                <a:extLst>
                  <a:ext uri="{FF2B5EF4-FFF2-40B4-BE49-F238E27FC236}">
                    <a16:creationId xmlns:a16="http://schemas.microsoft.com/office/drawing/2014/main" id="{9C5ADC74-2DAF-03D9-8802-5A0CED4700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48370" y="3725054"/>
                <a:ext cx="914400" cy="914400"/>
              </a:xfrm>
              <a:prstGeom prst="rect">
                <a:avLst/>
              </a:prstGeom>
            </p:spPr>
          </p:pic>
          <p:pic>
            <p:nvPicPr>
              <p:cNvPr id="17" name="Graphic 16" descr="User with solid fill">
                <a:extLst>
                  <a:ext uri="{FF2B5EF4-FFF2-40B4-BE49-F238E27FC236}">
                    <a16:creationId xmlns:a16="http://schemas.microsoft.com/office/drawing/2014/main" id="{CA695512-EF08-4A33-B4A9-9672DDC90E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677" y="5834402"/>
                <a:ext cx="914400" cy="914400"/>
              </a:xfrm>
              <a:prstGeom prst="rect">
                <a:avLst/>
              </a:prstGeom>
            </p:spPr>
          </p:pic>
          <p:sp>
            <p:nvSpPr>
              <p:cNvPr id="29" name="Speech Bubble: Rectangle 28">
                <a:extLst>
                  <a:ext uri="{FF2B5EF4-FFF2-40B4-BE49-F238E27FC236}">
                    <a16:creationId xmlns:a16="http://schemas.microsoft.com/office/drawing/2014/main" id="{BD8663B5-F1F1-FB65-BB6F-2B600A2243CF}"/>
                  </a:ext>
                </a:extLst>
              </p:cNvPr>
              <p:cNvSpPr/>
              <p:nvPr/>
            </p:nvSpPr>
            <p:spPr bwMode="auto">
              <a:xfrm>
                <a:off x="295661" y="4813471"/>
                <a:ext cx="1658052" cy="914401"/>
              </a:xfrm>
              <a:prstGeom prst="wedgeRectCallout">
                <a:avLst>
                  <a:gd name="adj1" fmla="val 66729"/>
                  <a:gd name="adj2" fmla="val 64700"/>
                </a:avLst>
              </a:prstGeom>
              <a:solidFill>
                <a:schemeClr val="bg1"/>
              </a:solidFill>
              <a:ln w="38100">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rPr>
                  <a:t>¿Qué producto debo usar para hacer X?</a:t>
                </a:r>
              </a:p>
            </p:txBody>
          </p:sp>
          <p:sp>
            <p:nvSpPr>
              <p:cNvPr id="41" name="TextBox 40">
                <a:extLst>
                  <a:ext uri="{FF2B5EF4-FFF2-40B4-BE49-F238E27FC236}">
                    <a16:creationId xmlns:a16="http://schemas.microsoft.com/office/drawing/2014/main" id="{41430729-7480-3FE5-E51D-500DDF211F41}"/>
                  </a:ext>
                </a:extLst>
              </p:cNvPr>
              <p:cNvSpPr txBox="1"/>
              <p:nvPr/>
            </p:nvSpPr>
            <p:spPr>
              <a:xfrm>
                <a:off x="3675840" y="3811881"/>
                <a:ext cx="166395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Datos de entrenamiento originales</a:t>
                </a:r>
              </a:p>
            </p:txBody>
          </p:sp>
          <p:sp>
            <p:nvSpPr>
              <p:cNvPr id="43" name="TextBox 42">
                <a:extLst>
                  <a:ext uri="{FF2B5EF4-FFF2-40B4-BE49-F238E27FC236}">
                    <a16:creationId xmlns:a16="http://schemas.microsoft.com/office/drawing/2014/main" id="{D1191AEF-4060-7CE5-439D-CD78CA73640F}"/>
                  </a:ext>
                </a:extLst>
              </p:cNvPr>
              <p:cNvSpPr txBox="1"/>
              <p:nvPr/>
            </p:nvSpPr>
            <p:spPr>
              <a:xfrm>
                <a:off x="2248487" y="3190518"/>
                <a:ext cx="3091307" cy="36941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s-ES" sz="2400" b="0" i="0" strike="noStrike" cap="none" baseline="0" dirty="0">
                    <a:solidFill>
                      <a:srgbClr val="000000"/>
                    </a:solidFill>
                    <a:effectLst/>
                    <a:latin typeface="Segoe UI"/>
                    <a:ea typeface="Segoe UI"/>
                    <a:cs typeface="Segoe UI"/>
                  </a:rPr>
                  <a:t>Sin fundamentación</a:t>
                </a:r>
              </a:p>
            </p:txBody>
          </p:sp>
          <p:sp>
            <p:nvSpPr>
              <p:cNvPr id="47" name="Speech Bubble: Rectangle 46">
                <a:extLst>
                  <a:ext uri="{FF2B5EF4-FFF2-40B4-BE49-F238E27FC236}">
                    <a16:creationId xmlns:a16="http://schemas.microsoft.com/office/drawing/2014/main" id="{1836ACCE-6A15-5785-0830-294F6D5EC92B}"/>
                  </a:ext>
                </a:extLst>
              </p:cNvPr>
              <p:cNvSpPr/>
              <p:nvPr/>
            </p:nvSpPr>
            <p:spPr bwMode="auto">
              <a:xfrm>
                <a:off x="3079227" y="5500254"/>
                <a:ext cx="2591350" cy="1027350"/>
              </a:xfrm>
              <a:prstGeom prst="wedgeRectCallout">
                <a:avLst>
                  <a:gd name="adj1" fmla="val -54359"/>
                  <a:gd name="adj2" fmla="val -90602"/>
                </a:avLst>
              </a:prstGeom>
              <a:solidFill>
                <a:schemeClr val="bg1"/>
              </a:solidFill>
              <a:ln w="38100">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Una respuesta gramaticalmente correcta, pero no contextualizada</a:t>
                </a:r>
              </a:p>
            </p:txBody>
          </p:sp>
        </p:grpSp>
        <p:pic>
          <p:nvPicPr>
            <p:cNvPr id="4" name="Graphic 3" descr="Cube with solid fill">
              <a:extLst>
                <a:ext uri="{FF2B5EF4-FFF2-40B4-BE49-F238E27FC236}">
                  <a16:creationId xmlns:a16="http://schemas.microsoft.com/office/drawing/2014/main" id="{7F276FFA-5C78-6421-CAB5-ABA930C996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839" y="3921693"/>
              <a:ext cx="914400" cy="914400"/>
            </a:xfrm>
            <a:prstGeom prst="rect">
              <a:avLst/>
            </a:prstGeom>
          </p:spPr>
        </p:pic>
      </p:grpSp>
      <p:grpSp>
        <p:nvGrpSpPr>
          <p:cNvPr id="54" name="Group 53" descr="Diagram showing a grounded scenario in which a model responds to a prompt based on a contextual data source.">
            <a:extLst>
              <a:ext uri="{FF2B5EF4-FFF2-40B4-BE49-F238E27FC236}">
                <a16:creationId xmlns:a16="http://schemas.microsoft.com/office/drawing/2014/main" id="{1790C882-216E-BA70-6F5F-3469FA1F35FC}"/>
              </a:ext>
            </a:extLst>
          </p:cNvPr>
          <p:cNvGrpSpPr/>
          <p:nvPr/>
        </p:nvGrpSpPr>
        <p:grpSpPr>
          <a:xfrm>
            <a:off x="6641162" y="2826311"/>
            <a:ext cx="4880561" cy="3451754"/>
            <a:chOff x="6641162" y="3190518"/>
            <a:chExt cx="4880561" cy="3451754"/>
          </a:xfrm>
        </p:grpSpPr>
        <p:pic>
          <p:nvPicPr>
            <p:cNvPr id="52" name="Graphic 51" descr="Document with solid fill">
              <a:extLst>
                <a:ext uri="{FF2B5EF4-FFF2-40B4-BE49-F238E27FC236}">
                  <a16:creationId xmlns:a16="http://schemas.microsoft.com/office/drawing/2014/main" id="{E210BC7E-463C-AD51-7500-710FE1C8B5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21447" y="3725054"/>
              <a:ext cx="914400" cy="914400"/>
            </a:xfrm>
            <a:prstGeom prst="rect">
              <a:avLst/>
            </a:prstGeom>
          </p:spPr>
        </p:pic>
        <p:pic>
          <p:nvPicPr>
            <p:cNvPr id="23" name="Graphic 22" descr="User with solid fill">
              <a:extLst>
                <a:ext uri="{FF2B5EF4-FFF2-40B4-BE49-F238E27FC236}">
                  <a16:creationId xmlns:a16="http://schemas.microsoft.com/office/drawing/2014/main" id="{BDBB632F-4739-CCAE-6DF1-6651D9F20D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56398" y="5727872"/>
              <a:ext cx="914400" cy="914400"/>
            </a:xfrm>
            <a:prstGeom prst="rect">
              <a:avLst/>
            </a:prstGeom>
          </p:spPr>
        </p:pic>
        <p:pic>
          <p:nvPicPr>
            <p:cNvPr id="26" name="Graphic 25" descr="Cube with solid fill">
              <a:extLst>
                <a:ext uri="{FF2B5EF4-FFF2-40B4-BE49-F238E27FC236}">
                  <a16:creationId xmlns:a16="http://schemas.microsoft.com/office/drawing/2014/main" id="{ED2CAA24-F0B9-8583-9DAA-0032F7078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81270" y="4291469"/>
              <a:ext cx="914400" cy="914400"/>
            </a:xfrm>
            <a:prstGeom prst="rect">
              <a:avLst/>
            </a:prstGeom>
          </p:spPr>
        </p:pic>
        <p:pic>
          <p:nvPicPr>
            <p:cNvPr id="28" name="Graphic 27" descr="Database with solid fill">
              <a:extLst>
                <a:ext uri="{FF2B5EF4-FFF2-40B4-BE49-F238E27FC236}">
                  <a16:creationId xmlns:a16="http://schemas.microsoft.com/office/drawing/2014/main" id="{95732834-8780-8829-490D-956308688B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99201" y="3911787"/>
              <a:ext cx="1124878" cy="1124878"/>
            </a:xfrm>
            <a:prstGeom prst="rect">
              <a:avLst/>
            </a:prstGeom>
          </p:spPr>
        </p:pic>
        <p:grpSp>
          <p:nvGrpSpPr>
            <p:cNvPr id="35" name="Group 34">
              <a:extLst>
                <a:ext uri="{FF2B5EF4-FFF2-40B4-BE49-F238E27FC236}">
                  <a16:creationId xmlns:a16="http://schemas.microsoft.com/office/drawing/2014/main" id="{C41387F3-B179-3556-D220-BCD6C684D964}"/>
                </a:ext>
              </a:extLst>
            </p:cNvPr>
            <p:cNvGrpSpPr/>
            <p:nvPr/>
          </p:nvGrpSpPr>
          <p:grpSpPr>
            <a:xfrm>
              <a:off x="9623337" y="4690240"/>
              <a:ext cx="583660" cy="134449"/>
              <a:chOff x="3307404" y="4226770"/>
              <a:chExt cx="583660" cy="134449"/>
            </a:xfrm>
          </p:grpSpPr>
          <p:cxnSp>
            <p:nvCxnSpPr>
              <p:cNvPr id="36" name="Straight Arrow Connector 35">
                <a:extLst>
                  <a:ext uri="{FF2B5EF4-FFF2-40B4-BE49-F238E27FC236}">
                    <a16:creationId xmlns:a16="http://schemas.microsoft.com/office/drawing/2014/main" id="{B3C36EFB-5DB0-F4C9-16A7-D9E597492137}"/>
                  </a:ext>
                </a:extLst>
              </p:cNvPr>
              <p:cNvCxnSpPr/>
              <p:nvPr/>
            </p:nvCxnSpPr>
            <p:spPr>
              <a:xfrm>
                <a:off x="3307404" y="4226770"/>
                <a:ext cx="583660"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1245572-01C1-FE06-07D3-5FBD9CE3842A}"/>
                  </a:ext>
                </a:extLst>
              </p:cNvPr>
              <p:cNvCxnSpPr/>
              <p:nvPr/>
            </p:nvCxnSpPr>
            <p:spPr>
              <a:xfrm flipH="1" flipV="1">
                <a:off x="3307404" y="4361219"/>
                <a:ext cx="583660"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84BE096C-0660-2CA9-2C31-CC5954325540}"/>
                </a:ext>
              </a:extLst>
            </p:cNvPr>
            <p:cNvSpPr txBox="1"/>
            <p:nvPr/>
          </p:nvSpPr>
          <p:spPr>
            <a:xfrm>
              <a:off x="10006538" y="4975106"/>
              <a:ext cx="1515185"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rPr>
                <a:t>Catálogo de productos</a:t>
              </a:r>
            </a:p>
          </p:txBody>
        </p:sp>
        <p:sp>
          <p:nvSpPr>
            <p:cNvPr id="44" name="TextBox 43">
              <a:extLst>
                <a:ext uri="{FF2B5EF4-FFF2-40B4-BE49-F238E27FC236}">
                  <a16:creationId xmlns:a16="http://schemas.microsoft.com/office/drawing/2014/main" id="{BAA95B7D-1179-C143-CDBA-6351D80FC055}"/>
                </a:ext>
              </a:extLst>
            </p:cNvPr>
            <p:cNvSpPr txBox="1"/>
            <p:nvPr/>
          </p:nvSpPr>
          <p:spPr>
            <a:xfrm>
              <a:off x="8437382" y="3190518"/>
              <a:ext cx="2312868" cy="36941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ct val="0"/>
                </a:spcBef>
                <a:spcAft>
                  <a:spcPct val="0"/>
                </a:spcAft>
                <a:buClrTx/>
                <a:buSzTx/>
                <a:buFontTx/>
                <a:buNone/>
                <a:defRPr/>
              </a:pPr>
              <a:r>
                <a:rPr lang="es-ES" sz="2400" b="0" i="0" strike="noStrike" cap="none" baseline="0" dirty="0">
                  <a:solidFill>
                    <a:srgbClr val="000000"/>
                  </a:solidFill>
                  <a:effectLst/>
                  <a:latin typeface="Segoe UI"/>
                  <a:ea typeface="Segoe UI"/>
                  <a:cs typeface="Segoe UI"/>
                </a:rPr>
                <a:t>Fundamentado</a:t>
              </a:r>
            </a:p>
          </p:txBody>
        </p:sp>
        <p:sp>
          <p:nvSpPr>
            <p:cNvPr id="48" name="Speech Bubble: Rectangle 47">
              <a:extLst>
                <a:ext uri="{FF2B5EF4-FFF2-40B4-BE49-F238E27FC236}">
                  <a16:creationId xmlns:a16="http://schemas.microsoft.com/office/drawing/2014/main" id="{0B1F0826-3DBD-1E57-5DF4-2F1C040AD94F}"/>
                </a:ext>
              </a:extLst>
            </p:cNvPr>
            <p:cNvSpPr/>
            <p:nvPr/>
          </p:nvSpPr>
          <p:spPr bwMode="auto">
            <a:xfrm>
              <a:off x="6641162" y="4722994"/>
              <a:ext cx="1658052" cy="914401"/>
            </a:xfrm>
            <a:prstGeom prst="wedgeRectCallout">
              <a:avLst>
                <a:gd name="adj1" fmla="val 69419"/>
                <a:gd name="adj2" fmla="val 59822"/>
              </a:avLst>
            </a:prstGeom>
            <a:solidFill>
              <a:schemeClr val="bg1"/>
            </a:solidFill>
            <a:ln w="38100">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¿Qué producto debo usar para hacer X?</a:t>
              </a:r>
            </a:p>
          </p:txBody>
        </p:sp>
        <p:sp>
          <p:nvSpPr>
            <p:cNvPr id="49" name="Speech Bubble: Rectangle 48">
              <a:extLst>
                <a:ext uri="{FF2B5EF4-FFF2-40B4-BE49-F238E27FC236}">
                  <a16:creationId xmlns:a16="http://schemas.microsoft.com/office/drawing/2014/main" id="{B7E56218-09D7-17D0-D21D-F46D9A20EC9D}"/>
                </a:ext>
              </a:extLst>
            </p:cNvPr>
            <p:cNvSpPr/>
            <p:nvPr/>
          </p:nvSpPr>
          <p:spPr bwMode="auto">
            <a:xfrm>
              <a:off x="9218147" y="5458554"/>
              <a:ext cx="2004220" cy="1027350"/>
            </a:xfrm>
            <a:prstGeom prst="wedgeRectCallout">
              <a:avLst>
                <a:gd name="adj1" fmla="val -50977"/>
                <a:gd name="adj2" fmla="val -80834"/>
              </a:avLst>
            </a:prstGeom>
            <a:solidFill>
              <a:schemeClr val="bg1"/>
            </a:solidFill>
            <a:ln w="38100">
              <a:solidFill>
                <a:srgbClr val="0078D4"/>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rPr>
                <a:t>Una respuesta contextualizada</a:t>
              </a:r>
            </a:p>
          </p:txBody>
        </p:sp>
      </p:grpSp>
      <p:sp>
        <p:nvSpPr>
          <p:cNvPr id="5" name="Footer Placeholder 2">
            <a:extLst>
              <a:ext uri="{FF2B5EF4-FFF2-40B4-BE49-F238E27FC236}">
                <a16:creationId xmlns:a16="http://schemas.microsoft.com/office/drawing/2014/main" id="{FF4092BD-2937-32AE-1D57-8F64B353C119}"/>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92375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90360"/>
            <a:ext cx="11018520" cy="487680"/>
          </a:xfrm>
        </p:spPr>
        <p:txBody>
          <a:bodyPr/>
          <a:lstStyle/>
          <a:p>
            <a:pPr marL="0" marR="0" lvl="0" indent="0" algn="l" defTabSz="932742" rtl="0" eaLnBrk="1" fontAlgn="auto" latinLnBrk="0" hangingPunct="1">
              <a:lnSpc>
                <a:spcPct val="100000"/>
              </a:lnSpc>
              <a:spcBef>
                <a:spcPct val="0"/>
              </a:spcBef>
              <a:spcAft>
                <a:spcPct val="0"/>
              </a:spcAft>
              <a:buClrTx/>
              <a:buSzTx/>
              <a:buFontTx/>
              <a:buNone/>
              <a:defRPr/>
            </a:pPr>
            <a:r>
              <a:rPr lang="es-ES" sz="3200" b="0" i="0" strike="noStrike" cap="none" baseline="0" dirty="0">
                <a:solidFill>
                  <a:srgbClr val="000000"/>
                </a:solidFill>
                <a:effectLst/>
                <a:latin typeface="Segoe UI Semibold"/>
                <a:ea typeface="Segoe UI Semibold"/>
                <a:cs typeface="Segoe UI Semibold"/>
              </a:rPr>
              <a:t>Generación aumentada por recuperación (RAG)</a:t>
            </a:r>
          </a:p>
        </p:txBody>
      </p:sp>
      <p:sp>
        <p:nvSpPr>
          <p:cNvPr id="36" name="Subtitle">
            <a:extLst>
              <a:ext uri="{FF2B5EF4-FFF2-40B4-BE49-F238E27FC236}">
                <a16:creationId xmlns:a16="http://schemas.microsoft.com/office/drawing/2014/main" id="{DF9A1C3D-711A-BC38-68D8-DB740C4A657A}"/>
              </a:ext>
            </a:extLst>
          </p:cNvPr>
          <p:cNvSpPr txBox="1"/>
          <p:nvPr/>
        </p:nvSpPr>
        <p:spPr>
          <a:xfrm>
            <a:off x="588264" y="1398294"/>
            <a:ext cx="11018520" cy="14219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a:pPr>
            <a:r>
              <a:rPr lang="es-ES" sz="2000" b="1" i="0" strike="noStrike" cap="none" baseline="0" dirty="0">
                <a:solidFill>
                  <a:srgbClr val="000000"/>
                </a:solidFill>
                <a:effectLst/>
                <a:latin typeface="Segoe UI"/>
                <a:ea typeface="Segoe UI"/>
                <a:cs typeface="Segoe UI"/>
              </a:rPr>
              <a:t>RAG</a:t>
            </a:r>
            <a:r>
              <a:rPr lang="es-ES" sz="2000" b="0" i="0" strike="noStrike" cap="none" baseline="0" dirty="0">
                <a:solidFill>
                  <a:srgbClr val="000000"/>
                </a:solidFill>
                <a:effectLst/>
                <a:latin typeface="Segoe UI"/>
                <a:ea typeface="Segoe UI"/>
                <a:cs typeface="Segoe UI"/>
              </a:rPr>
              <a:t> recopila datos relevantes para incluirlos con una solicitud para que el modelo de lenguaje se use para el contexto base.</a:t>
            </a: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a:pPr>
            <a:endParaRPr lang="en-US" sz="600" noProof="0" dirty="0">
              <a:solidFill>
                <a:srgbClr val="000000"/>
              </a:solidFill>
              <a:latin typeface="Segoe UI"/>
            </a:endParaRPr>
          </a:p>
          <a:p>
            <a:pPr marL="0" marR="0" lvl="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a:pPr>
            <a:r>
              <a:rPr lang="es-ES" sz="2000" b="0" i="0" strike="noStrike" cap="none" baseline="0" dirty="0">
                <a:solidFill>
                  <a:srgbClr val="000000"/>
                </a:solidFill>
                <a:effectLst/>
                <a:latin typeface="Segoe UI"/>
                <a:ea typeface="Segoe UI"/>
                <a:cs typeface="Segoe UI"/>
              </a:rPr>
              <a:t>Un </a:t>
            </a:r>
            <a:r>
              <a:rPr lang="es-ES" sz="2000" b="1" i="0" strike="noStrike" cap="none" baseline="0" dirty="0">
                <a:solidFill>
                  <a:srgbClr val="000000"/>
                </a:solidFill>
                <a:effectLst/>
                <a:latin typeface="Segoe UI"/>
                <a:ea typeface="Segoe UI"/>
                <a:cs typeface="Segoe UI"/>
              </a:rPr>
              <a:t>patrón RAG</a:t>
            </a:r>
            <a:r>
              <a:rPr lang="es-ES" sz="2000" b="0" i="0" strike="noStrike" cap="none" baseline="0" dirty="0">
                <a:solidFill>
                  <a:srgbClr val="000000"/>
                </a:solidFill>
                <a:effectLst/>
                <a:latin typeface="Segoe UI"/>
                <a:ea typeface="Segoe UI"/>
                <a:cs typeface="Segoe UI"/>
              </a:rPr>
              <a:t> es un diseño arquitectónico para RAG mediante la inclusión de datos relevantes recuperados en una solicitud:</a:t>
            </a:r>
          </a:p>
        </p:txBody>
      </p:sp>
      <p:cxnSp>
        <p:nvCxnSpPr>
          <p:cNvPr id="3" name="Straight Connector 2">
            <a:extLst>
              <a:ext uri="{FF2B5EF4-FFF2-40B4-BE49-F238E27FC236}">
                <a16:creationId xmlns:a16="http://schemas.microsoft.com/office/drawing/2014/main" id="{67699E9F-300A-2909-FF74-B9C2916DFBF4}"/>
              </a:ext>
              <a:ext uri="{C183D7F6-B498-43B3-948B-1728B52AA6E4}">
                <adec:decorative xmlns:adec="http://schemas.microsoft.com/office/drawing/2017/decorative" val="1"/>
              </a:ext>
            </a:extLst>
          </p:cNvPr>
          <p:cNvCxnSpPr/>
          <p:nvPr/>
        </p:nvCxnSpPr>
        <p:spPr>
          <a:xfrm>
            <a:off x="823609" y="2996119"/>
            <a:ext cx="1051884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descr="Diagram showing a user input being used to retrieve grounding data from a vector-based index, which is used to augment the prompt used by the model to generate a response.">
            <a:extLst>
              <a:ext uri="{FF2B5EF4-FFF2-40B4-BE49-F238E27FC236}">
                <a16:creationId xmlns:a16="http://schemas.microsoft.com/office/drawing/2014/main" id="{6A9EA13D-FA33-20FF-1500-B91B4798D8F3}"/>
              </a:ext>
            </a:extLst>
          </p:cNvPr>
          <p:cNvGrpSpPr/>
          <p:nvPr/>
        </p:nvGrpSpPr>
        <p:grpSpPr>
          <a:xfrm>
            <a:off x="328853" y="3257772"/>
            <a:ext cx="11534294" cy="3016068"/>
            <a:chOff x="328853" y="3257772"/>
            <a:chExt cx="11534294" cy="3016068"/>
          </a:xfrm>
        </p:grpSpPr>
        <p:grpSp>
          <p:nvGrpSpPr>
            <p:cNvPr id="37" name="Group 36" descr="Diagram showing the flow of a RAG pattern to augment the prompt with pertinent data">
              <a:extLst>
                <a:ext uri="{FF2B5EF4-FFF2-40B4-BE49-F238E27FC236}">
                  <a16:creationId xmlns:a16="http://schemas.microsoft.com/office/drawing/2014/main" id="{5A38A7B5-EC34-A5C5-3787-66B30792C845}"/>
                </a:ext>
              </a:extLst>
            </p:cNvPr>
            <p:cNvGrpSpPr/>
            <p:nvPr/>
          </p:nvGrpSpPr>
          <p:grpSpPr>
            <a:xfrm>
              <a:off x="328853" y="3257772"/>
              <a:ext cx="11534294" cy="2406862"/>
              <a:chOff x="401032" y="3004934"/>
              <a:chExt cx="11634514" cy="2406862"/>
            </a:xfrm>
          </p:grpSpPr>
          <p:pic>
            <p:nvPicPr>
              <p:cNvPr id="38" name="Graphic 37" descr="User with solid fill">
                <a:extLst>
                  <a:ext uri="{FF2B5EF4-FFF2-40B4-BE49-F238E27FC236}">
                    <a16:creationId xmlns:a16="http://schemas.microsoft.com/office/drawing/2014/main" id="{28EB2F8F-C6C8-F738-E7D8-0B00BA6466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32" y="3782493"/>
                <a:ext cx="914400" cy="914400"/>
              </a:xfrm>
              <a:prstGeom prst="rect">
                <a:avLst/>
              </a:prstGeom>
            </p:spPr>
          </p:pic>
          <p:pic>
            <p:nvPicPr>
              <p:cNvPr id="56" name="Graphic 55" descr="Cube with solid fill">
                <a:extLst>
                  <a:ext uri="{FF2B5EF4-FFF2-40B4-BE49-F238E27FC236}">
                    <a16:creationId xmlns:a16="http://schemas.microsoft.com/office/drawing/2014/main" id="{35632FB6-7091-AF9A-F884-E86E85E149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3341" y="3852378"/>
                <a:ext cx="914401" cy="906524"/>
              </a:xfrm>
              <a:prstGeom prst="rect">
                <a:avLst/>
              </a:prstGeom>
            </p:spPr>
          </p:pic>
          <p:pic>
            <p:nvPicPr>
              <p:cNvPr id="40" name="Graphic 39" descr="Database with solid fill">
                <a:extLst>
                  <a:ext uri="{FF2B5EF4-FFF2-40B4-BE49-F238E27FC236}">
                    <a16:creationId xmlns:a16="http://schemas.microsoft.com/office/drawing/2014/main" id="{393D106B-F664-4F40-A4D0-9C4EC6EB4A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62327" y="3677254"/>
                <a:ext cx="1124878" cy="1124878"/>
              </a:xfrm>
              <a:prstGeom prst="rect">
                <a:avLst/>
              </a:prstGeom>
            </p:spPr>
          </p:pic>
          <p:cxnSp>
            <p:nvCxnSpPr>
              <p:cNvPr id="41" name="Straight Arrow Connector 40">
                <a:extLst>
                  <a:ext uri="{FF2B5EF4-FFF2-40B4-BE49-F238E27FC236}">
                    <a16:creationId xmlns:a16="http://schemas.microsoft.com/office/drawing/2014/main" id="{8A5F9F00-E3F5-A1CD-1489-CF26AA73D44D}"/>
                  </a:ext>
                </a:extLst>
              </p:cNvPr>
              <p:cNvCxnSpPr/>
              <p:nvPr/>
            </p:nvCxnSpPr>
            <p:spPr>
              <a:xfrm>
                <a:off x="3013853" y="4239693"/>
                <a:ext cx="573315" cy="0"/>
              </a:xfrm>
              <a:prstGeom prst="straightConnector1">
                <a:avLst/>
              </a:prstGeom>
              <a:noFill/>
              <a:ln w="38100" cap="flat" cmpd="sng" algn="ctr">
                <a:solidFill>
                  <a:srgbClr val="000000"/>
                </a:solidFill>
                <a:prstDash val="solid"/>
                <a:headEnd type="none" w="lg" len="med"/>
                <a:tailEnd type="triangle"/>
              </a:ln>
              <a:effectLst/>
            </p:spPr>
          </p:cxnSp>
          <p:sp>
            <p:nvSpPr>
              <p:cNvPr id="42" name="Speech Bubble: Rectangle 41">
                <a:extLst>
                  <a:ext uri="{FF2B5EF4-FFF2-40B4-BE49-F238E27FC236}">
                    <a16:creationId xmlns:a16="http://schemas.microsoft.com/office/drawing/2014/main" id="{6EADAAA6-79F3-DA8A-A2E4-EA3A86EFF00B}"/>
                  </a:ext>
                </a:extLst>
              </p:cNvPr>
              <p:cNvSpPr/>
              <p:nvPr/>
            </p:nvSpPr>
            <p:spPr bwMode="auto">
              <a:xfrm>
                <a:off x="1620232" y="3988046"/>
                <a:ext cx="1310821" cy="503295"/>
              </a:xfrm>
              <a:prstGeom prst="wedgeRectCallout">
                <a:avLst>
                  <a:gd name="adj1" fmla="val -93825"/>
                  <a:gd name="adj2" fmla="val -18931"/>
                </a:avLst>
              </a:prstGeom>
              <a:solidFill>
                <a:srgbClr val="FFFFFF"/>
              </a:solidFill>
              <a:ln w="38100">
                <a:solidFill>
                  <a:srgbClr val="0078D4"/>
                </a:solid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Entrada de usuario</a:t>
                </a:r>
              </a:p>
            </p:txBody>
          </p:sp>
          <p:pic>
            <p:nvPicPr>
              <p:cNvPr id="43" name="Graphic 42" descr="Magnifying glass with solid fill">
                <a:extLst>
                  <a:ext uri="{FF2B5EF4-FFF2-40B4-BE49-F238E27FC236}">
                    <a16:creationId xmlns:a16="http://schemas.microsoft.com/office/drawing/2014/main" id="{E7658DCB-D5CF-1152-97B6-ECAA31DC94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62705" y="3988046"/>
                <a:ext cx="914400" cy="914400"/>
              </a:xfrm>
              <a:prstGeom prst="rect">
                <a:avLst/>
              </a:prstGeom>
            </p:spPr>
          </p:pic>
          <p:cxnSp>
            <p:nvCxnSpPr>
              <p:cNvPr id="44" name="Straight Arrow Connector 43">
                <a:extLst>
                  <a:ext uri="{FF2B5EF4-FFF2-40B4-BE49-F238E27FC236}">
                    <a16:creationId xmlns:a16="http://schemas.microsoft.com/office/drawing/2014/main" id="{6E9D8B87-DFC6-5F23-0009-0F901CAD96F4}"/>
                  </a:ext>
                </a:extLst>
              </p:cNvPr>
              <p:cNvCxnSpPr/>
              <p:nvPr/>
            </p:nvCxnSpPr>
            <p:spPr>
              <a:xfrm>
                <a:off x="4341910" y="4249501"/>
                <a:ext cx="1020286" cy="0"/>
              </a:xfrm>
              <a:prstGeom prst="straightConnector1">
                <a:avLst/>
              </a:prstGeom>
              <a:noFill/>
              <a:ln w="38100" cap="flat" cmpd="sng" algn="ctr">
                <a:solidFill>
                  <a:srgbClr val="000000"/>
                </a:solidFill>
                <a:prstDash val="solid"/>
                <a:headEnd type="none" w="lg" len="med"/>
                <a:tailEnd type="triangle"/>
              </a:ln>
              <a:effectLst/>
            </p:spPr>
          </p:cxnSp>
          <p:sp>
            <p:nvSpPr>
              <p:cNvPr id="45" name="Speech Bubble: Rectangle 44">
                <a:extLst>
                  <a:ext uri="{FF2B5EF4-FFF2-40B4-BE49-F238E27FC236}">
                    <a16:creationId xmlns:a16="http://schemas.microsoft.com/office/drawing/2014/main" id="{6542DBC4-3796-85F5-786C-BE228BEACA0B}"/>
                  </a:ext>
                </a:extLst>
              </p:cNvPr>
              <p:cNvSpPr/>
              <p:nvPr/>
            </p:nvSpPr>
            <p:spPr bwMode="auto">
              <a:xfrm>
                <a:off x="5648153" y="3903502"/>
                <a:ext cx="1299211" cy="804277"/>
              </a:xfrm>
              <a:prstGeom prst="wedgeRectCallout">
                <a:avLst>
                  <a:gd name="adj1" fmla="val -70572"/>
                  <a:gd name="adj2" fmla="val 44514"/>
                </a:avLst>
              </a:prstGeom>
              <a:solidFill>
                <a:srgbClr val="FFFFFF"/>
              </a:solidFill>
              <a:ln w="381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Pregunta con base</a:t>
                </a:r>
              </a:p>
            </p:txBody>
          </p:sp>
          <p:cxnSp>
            <p:nvCxnSpPr>
              <p:cNvPr id="46" name="Straight Arrow Connector 45">
                <a:extLst>
                  <a:ext uri="{FF2B5EF4-FFF2-40B4-BE49-F238E27FC236}">
                    <a16:creationId xmlns:a16="http://schemas.microsoft.com/office/drawing/2014/main" id="{DE11718E-78AE-132B-1F54-5CCC4C1F687D}"/>
                  </a:ext>
                </a:extLst>
              </p:cNvPr>
              <p:cNvCxnSpPr>
                <a:stCxn id="45" idx="3"/>
                <a:endCxn id="56" idx="1"/>
              </p:cNvCxnSpPr>
              <p:nvPr/>
            </p:nvCxnSpPr>
            <p:spPr>
              <a:xfrm flipV="1">
                <a:off x="6947364" y="4305640"/>
                <a:ext cx="1095977" cy="1"/>
              </a:xfrm>
              <a:prstGeom prst="straightConnector1">
                <a:avLst/>
              </a:prstGeom>
              <a:noFill/>
              <a:ln w="38100" cap="flat" cmpd="sng" algn="ctr">
                <a:solidFill>
                  <a:srgbClr val="000000"/>
                </a:solidFill>
                <a:prstDash val="solid"/>
                <a:headEnd type="none" w="lg" len="med"/>
                <a:tailEnd type="triangle"/>
              </a:ln>
              <a:effectLst/>
            </p:spPr>
          </p:cxnSp>
          <p:cxnSp>
            <p:nvCxnSpPr>
              <p:cNvPr id="47" name="Straight Arrow Connector 46">
                <a:extLst>
                  <a:ext uri="{FF2B5EF4-FFF2-40B4-BE49-F238E27FC236}">
                    <a16:creationId xmlns:a16="http://schemas.microsoft.com/office/drawing/2014/main" id="{52E97029-1754-BEFD-EB2A-91C8311ECB44}"/>
                  </a:ext>
                </a:extLst>
              </p:cNvPr>
              <p:cNvCxnSpPr/>
              <p:nvPr/>
            </p:nvCxnSpPr>
            <p:spPr>
              <a:xfrm>
                <a:off x="8819618" y="4305640"/>
                <a:ext cx="1419380" cy="0"/>
              </a:xfrm>
              <a:prstGeom prst="straightConnector1">
                <a:avLst/>
              </a:prstGeom>
              <a:noFill/>
              <a:ln w="38100" cap="flat" cmpd="sng" algn="ctr">
                <a:solidFill>
                  <a:srgbClr val="000000"/>
                </a:solidFill>
                <a:prstDash val="solid"/>
                <a:headEnd type="none" w="lg" len="med"/>
                <a:tailEnd type="triangle"/>
              </a:ln>
              <a:effectLst/>
            </p:spPr>
          </p:cxnSp>
          <p:sp>
            <p:nvSpPr>
              <p:cNvPr id="48" name="Speech Bubble: Rectangle 47">
                <a:extLst>
                  <a:ext uri="{FF2B5EF4-FFF2-40B4-BE49-F238E27FC236}">
                    <a16:creationId xmlns:a16="http://schemas.microsoft.com/office/drawing/2014/main" id="{62FC9754-CE39-1F44-6DD6-2FCFF1BCCECA}"/>
                  </a:ext>
                </a:extLst>
              </p:cNvPr>
              <p:cNvSpPr/>
              <p:nvPr/>
            </p:nvSpPr>
            <p:spPr bwMode="auto">
              <a:xfrm>
                <a:off x="10329199" y="4050153"/>
                <a:ext cx="1277584" cy="510974"/>
              </a:xfrm>
              <a:prstGeom prst="wedgeRectCallout">
                <a:avLst>
                  <a:gd name="adj1" fmla="val -70572"/>
                  <a:gd name="adj2" fmla="val 44514"/>
                </a:avLst>
              </a:prstGeom>
              <a:solidFill>
                <a:srgbClr val="FFFFFF"/>
              </a:solidFill>
              <a:ln w="381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rPr>
                  <a:t>Respuesta</a:t>
                </a:r>
              </a:p>
            </p:txBody>
          </p:sp>
          <p:sp>
            <p:nvSpPr>
              <p:cNvPr id="49" name="TextBox 48">
                <a:extLst>
                  <a:ext uri="{FF2B5EF4-FFF2-40B4-BE49-F238E27FC236}">
                    <a16:creationId xmlns:a16="http://schemas.microsoft.com/office/drawing/2014/main" id="{D558EDEB-20C1-BCF2-4DE2-B346F749C6B7}"/>
                  </a:ext>
                </a:extLst>
              </p:cNvPr>
              <p:cNvSpPr txBox="1"/>
              <p:nvPr/>
            </p:nvSpPr>
            <p:spPr>
              <a:xfrm>
                <a:off x="3770470" y="3004934"/>
                <a:ext cx="2857119" cy="73866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es-ES" sz="1600" b="1" i="0" strike="noStrike" cap="none" baseline="0" dirty="0">
                    <a:solidFill>
                      <a:srgbClr val="000000"/>
                    </a:solidFill>
                    <a:effectLst/>
                    <a:latin typeface="Segoe UI"/>
                    <a:ea typeface="Segoe UI"/>
                    <a:cs typeface="Segoe UI"/>
                  </a:rPr>
                  <a:t>Recuperar</a:t>
                </a:r>
                <a:r>
                  <a:rPr lang="es-ES" sz="1600" b="0" i="0" strike="noStrike" cap="none" baseline="0" dirty="0">
                    <a:solidFill>
                      <a:srgbClr val="000000"/>
                    </a:solidFill>
                    <a:effectLst/>
                    <a:latin typeface="Segoe UI"/>
                    <a:ea typeface="Segoe UI"/>
                    <a:cs typeface="Segoe UI"/>
                  </a:rPr>
                  <a:t> los datos de base en función de la entrada del usuario</a:t>
                </a:r>
              </a:p>
            </p:txBody>
          </p:sp>
          <p:sp>
            <p:nvSpPr>
              <p:cNvPr id="50" name="TextBox 49">
                <a:extLst>
                  <a:ext uri="{FF2B5EF4-FFF2-40B4-BE49-F238E27FC236}">
                    <a16:creationId xmlns:a16="http://schemas.microsoft.com/office/drawing/2014/main" id="{91337504-0397-8541-4BC8-A65ED8215BA7}"/>
                  </a:ext>
                </a:extLst>
              </p:cNvPr>
              <p:cNvSpPr txBox="1"/>
              <p:nvPr/>
            </p:nvSpPr>
            <p:spPr>
              <a:xfrm>
                <a:off x="5805625" y="4908500"/>
                <a:ext cx="2409699" cy="49244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es-ES" sz="1600" b="1" i="0" strike="noStrike" cap="none" baseline="0" dirty="0">
                    <a:solidFill>
                      <a:srgbClr val="000000"/>
                    </a:solidFill>
                    <a:effectLst/>
                    <a:latin typeface="Segoe UI"/>
                    <a:ea typeface="Segoe UI"/>
                    <a:cs typeface="Segoe UI"/>
                  </a:rPr>
                  <a:t>Aumentar</a:t>
                </a:r>
                <a:r>
                  <a:rPr lang="es-ES" sz="1600" b="0" i="0" strike="noStrike" cap="none" baseline="0" dirty="0">
                    <a:solidFill>
                      <a:srgbClr val="000000"/>
                    </a:solidFill>
                    <a:effectLst/>
                    <a:latin typeface="Segoe UI"/>
                    <a:ea typeface="Segoe UI"/>
                    <a:cs typeface="Segoe UI"/>
                  </a:rPr>
                  <a:t> la pregunta con datos de base</a:t>
                </a:r>
              </a:p>
            </p:txBody>
          </p:sp>
          <p:sp>
            <p:nvSpPr>
              <p:cNvPr id="51" name="TextBox 50">
                <a:extLst>
                  <a:ext uri="{FF2B5EF4-FFF2-40B4-BE49-F238E27FC236}">
                    <a16:creationId xmlns:a16="http://schemas.microsoft.com/office/drawing/2014/main" id="{427FAD10-0F19-13AE-F999-A0467D59344E}"/>
                  </a:ext>
                </a:extLst>
              </p:cNvPr>
              <p:cNvSpPr txBox="1"/>
              <p:nvPr/>
            </p:nvSpPr>
            <p:spPr>
              <a:xfrm>
                <a:off x="9574563" y="3176162"/>
                <a:ext cx="2460983" cy="49244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es-ES" sz="1600" b="1" i="0" strike="noStrike" cap="none" baseline="0">
                    <a:solidFill>
                      <a:srgbClr val="000000"/>
                    </a:solidFill>
                    <a:effectLst/>
                    <a:latin typeface="Segoe UI"/>
                    <a:ea typeface="Segoe UI"/>
                    <a:cs typeface="Segoe UI"/>
                  </a:rPr>
                  <a:t>Generar</a:t>
                </a:r>
                <a:r>
                  <a:rPr lang="es-ES" sz="1600" b="0" i="0" strike="noStrike" cap="none" baseline="0">
                    <a:solidFill>
                      <a:srgbClr val="000000"/>
                    </a:solidFill>
                    <a:effectLst/>
                    <a:latin typeface="Segoe UI"/>
                    <a:ea typeface="Segoe UI"/>
                    <a:cs typeface="Segoe UI"/>
                  </a:rPr>
                  <a:t> una respuesta contextualizada</a:t>
                </a:r>
              </a:p>
            </p:txBody>
          </p:sp>
          <p:pic>
            <p:nvPicPr>
              <p:cNvPr id="52" name="Graphic 51" descr="Badge with solid fill">
                <a:extLst>
                  <a:ext uri="{FF2B5EF4-FFF2-40B4-BE49-F238E27FC236}">
                    <a16:creationId xmlns:a16="http://schemas.microsoft.com/office/drawing/2014/main" id="{B71EE11E-2FB1-6FF3-D8F2-0E97F95FAB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78722" y="4908500"/>
                <a:ext cx="503296" cy="503296"/>
              </a:xfrm>
              <a:prstGeom prst="rect">
                <a:avLst/>
              </a:prstGeom>
            </p:spPr>
          </p:pic>
          <p:pic>
            <p:nvPicPr>
              <p:cNvPr id="53" name="Graphic 52" descr="Badge 3 with solid fill">
                <a:extLst>
                  <a:ext uri="{FF2B5EF4-FFF2-40B4-BE49-F238E27FC236}">
                    <a16:creationId xmlns:a16="http://schemas.microsoft.com/office/drawing/2014/main" id="{B3B3081A-CDD2-1AAF-23ED-10BE4C4E2A2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71267" y="3214135"/>
                <a:ext cx="503296" cy="503296"/>
              </a:xfrm>
              <a:prstGeom prst="rect">
                <a:avLst/>
              </a:prstGeom>
            </p:spPr>
          </p:pic>
          <p:pic>
            <p:nvPicPr>
              <p:cNvPr id="54" name="Graphic 53" descr="Badge 1 with solid fill">
                <a:extLst>
                  <a:ext uri="{FF2B5EF4-FFF2-40B4-BE49-F238E27FC236}">
                    <a16:creationId xmlns:a16="http://schemas.microsoft.com/office/drawing/2014/main" id="{C39DBB7D-1793-89D3-1460-7BBD9BCF029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255813" y="3223098"/>
                <a:ext cx="503296" cy="503296"/>
              </a:xfrm>
              <a:prstGeom prst="rect">
                <a:avLst/>
              </a:prstGeom>
            </p:spPr>
          </p:pic>
        </p:grpSp>
        <p:grpSp>
          <p:nvGrpSpPr>
            <p:cNvPr id="6" name="Group 5">
              <a:extLst>
                <a:ext uri="{FF2B5EF4-FFF2-40B4-BE49-F238E27FC236}">
                  <a16:creationId xmlns:a16="http://schemas.microsoft.com/office/drawing/2014/main" id="{F2D82966-D336-F073-E78E-0F6B49716471}"/>
                </a:ext>
              </a:extLst>
            </p:cNvPr>
            <p:cNvGrpSpPr/>
            <p:nvPr/>
          </p:nvGrpSpPr>
          <p:grpSpPr>
            <a:xfrm>
              <a:off x="2415297" y="5438337"/>
              <a:ext cx="1842363" cy="835503"/>
              <a:chOff x="2651759" y="5405086"/>
              <a:chExt cx="1842363" cy="835503"/>
            </a:xfrm>
          </p:grpSpPr>
          <p:sp>
            <p:nvSpPr>
              <p:cNvPr id="4" name="Rectangle 3">
                <a:extLst>
                  <a:ext uri="{FF2B5EF4-FFF2-40B4-BE49-F238E27FC236}">
                    <a16:creationId xmlns:a16="http://schemas.microsoft.com/office/drawing/2014/main" id="{A9604A6F-EBD5-DC71-D84A-1B320C214D79}"/>
                  </a:ext>
                </a:extLst>
              </p:cNvPr>
              <p:cNvSpPr/>
              <p:nvPr/>
            </p:nvSpPr>
            <p:spPr bwMode="auto">
              <a:xfrm>
                <a:off x="2651759" y="5405086"/>
                <a:ext cx="1820487" cy="83550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C02D15F5-5A64-CCB4-410E-B3A3184B8BC9}"/>
                  </a:ext>
                </a:extLst>
              </p:cNvPr>
              <p:cNvSpPr txBox="1"/>
              <p:nvPr/>
            </p:nvSpPr>
            <p:spPr>
              <a:xfrm>
                <a:off x="2754204" y="5475643"/>
                <a:ext cx="1739918" cy="553998"/>
              </a:xfrm>
              <a:prstGeom prst="rect">
                <a:avLst/>
              </a:prstGeom>
              <a:noFill/>
            </p:spPr>
            <p:txBody>
              <a:bodyPr wrap="square" lIns="0" tIns="0" rIns="0" bIns="0" rtlCol="0">
                <a:spAutoFit/>
              </a:bodyPr>
              <a:lstStyle/>
              <a:p>
                <a:pPr algn="l"/>
                <a:r>
                  <a:rPr lang="es-ES" sz="1200" b="0" i="1" strike="noStrike" cap="none" baseline="0" dirty="0" err="1">
                    <a:solidFill>
                      <a:srgbClr val="000000"/>
                    </a:solidFill>
                    <a:effectLst/>
                    <a:latin typeface="Abadi"/>
                    <a:ea typeface="Abadi"/>
                    <a:cs typeface="Abadi"/>
                  </a:rPr>
                  <a:t>Lorem</a:t>
                </a:r>
                <a:r>
                  <a:rPr lang="es-ES" sz="1200" b="0" i="1" strike="noStrike" cap="none" baseline="0" dirty="0">
                    <a:solidFill>
                      <a:srgbClr val="000000"/>
                    </a:solidFill>
                    <a:effectLst/>
                    <a:latin typeface="Abadi"/>
                    <a:ea typeface="Abadi"/>
                    <a:cs typeface="Abadi"/>
                  </a:rPr>
                  <a:t> -&gt; [1,34,76,…]</a:t>
                </a:r>
              </a:p>
              <a:p>
                <a:pPr algn="l"/>
                <a:r>
                  <a:rPr lang="es-ES" sz="1200" b="0" i="1" strike="noStrike" cap="none" baseline="0" dirty="0" err="1">
                    <a:solidFill>
                      <a:srgbClr val="000000"/>
                    </a:solidFill>
                    <a:effectLst/>
                    <a:latin typeface="Abadi"/>
                    <a:ea typeface="Abadi"/>
                    <a:cs typeface="Abadi"/>
                  </a:rPr>
                  <a:t>Ipsum</a:t>
                </a:r>
                <a:r>
                  <a:rPr lang="es-ES" sz="1200" b="0" i="1" strike="noStrike" cap="none" baseline="0" dirty="0">
                    <a:solidFill>
                      <a:srgbClr val="000000"/>
                    </a:solidFill>
                    <a:effectLst/>
                    <a:latin typeface="Abadi"/>
                    <a:ea typeface="Abadi"/>
                    <a:cs typeface="Abadi"/>
                  </a:rPr>
                  <a:t> -&gt; [6,59,54,…]</a:t>
                </a:r>
              </a:p>
              <a:p>
                <a:pPr algn="l"/>
                <a:r>
                  <a:rPr lang="en-US" sz="1200" i="1" dirty="0">
                    <a:latin typeface="Abadi" panose="020F0502020204030204" pitchFamily="34" charset="0"/>
                  </a:rPr>
                  <a:t>…</a:t>
                </a:r>
              </a:p>
            </p:txBody>
          </p:sp>
        </p:grpSp>
        <p:cxnSp>
          <p:nvCxnSpPr>
            <p:cNvPr id="8" name="Straight Connector 7">
              <a:extLst>
                <a:ext uri="{FF2B5EF4-FFF2-40B4-BE49-F238E27FC236}">
                  <a16:creationId xmlns:a16="http://schemas.microsoft.com/office/drawing/2014/main" id="{44F34549-DA5B-FA50-A938-47422E92DBA2}"/>
                </a:ext>
              </a:extLst>
            </p:cNvPr>
            <p:cNvCxnSpPr/>
            <p:nvPr/>
          </p:nvCxnSpPr>
          <p:spPr>
            <a:xfrm flipH="1">
              <a:off x="2435629" y="4660387"/>
              <a:ext cx="932581" cy="7525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821A8C-1B04-5C76-77C6-C0456BE78A8C}"/>
                </a:ext>
              </a:extLst>
            </p:cNvPr>
            <p:cNvCxnSpPr/>
            <p:nvPr/>
          </p:nvCxnSpPr>
          <p:spPr>
            <a:xfrm>
              <a:off x="3368210" y="4660387"/>
              <a:ext cx="863592" cy="7779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B02DA03-59EE-55CE-95CE-0DF57C45F752}"/>
                </a:ext>
              </a:extLst>
            </p:cNvPr>
            <p:cNvSpPr txBox="1"/>
            <p:nvPr/>
          </p:nvSpPr>
          <p:spPr>
            <a:xfrm>
              <a:off x="2485226" y="5167983"/>
              <a:ext cx="2055884" cy="215444"/>
            </a:xfrm>
            <a:prstGeom prst="rect">
              <a:avLst/>
            </a:prstGeom>
            <a:solidFill>
              <a:schemeClr val="bg1"/>
            </a:solidFill>
          </p:spPr>
          <p:txBody>
            <a:bodyPr wrap="none" lIns="0" tIns="0" rIns="0" bIns="0" rtlCol="0">
              <a:spAutoFit/>
            </a:bodyPr>
            <a:lstStyle/>
            <a:p>
              <a:pPr algn="l"/>
              <a:r>
                <a:rPr lang="es-ES" sz="1400" b="0" i="0" strike="noStrike" cap="none" baseline="0" dirty="0">
                  <a:solidFill>
                    <a:srgbClr val="000000"/>
                  </a:solidFill>
                  <a:effectLst/>
                  <a:latin typeface="Segoe UI"/>
                  <a:ea typeface="Segoe UI"/>
                  <a:cs typeface="Segoe UI"/>
                </a:rPr>
                <a:t>Índice basado en vectores</a:t>
              </a:r>
            </a:p>
          </p:txBody>
        </p:sp>
        <p:sp>
          <p:nvSpPr>
            <p:cNvPr id="16" name="TextBox 15">
              <a:extLst>
                <a:ext uri="{FF2B5EF4-FFF2-40B4-BE49-F238E27FC236}">
                  <a16:creationId xmlns:a16="http://schemas.microsoft.com/office/drawing/2014/main" id="{CB598EE7-E3BB-11FD-5798-BD804C7943BB}"/>
                </a:ext>
              </a:extLst>
            </p:cNvPr>
            <p:cNvSpPr txBox="1"/>
            <p:nvPr/>
          </p:nvSpPr>
          <p:spPr>
            <a:xfrm>
              <a:off x="8093030" y="3847158"/>
              <a:ext cx="617157" cy="215444"/>
            </a:xfrm>
            <a:prstGeom prst="rect">
              <a:avLst/>
            </a:prstGeom>
            <a:noFill/>
          </p:spPr>
          <p:txBody>
            <a:bodyPr wrap="none" lIns="0" tIns="0" rIns="0" bIns="0" rtlCol="0">
              <a:spAutoFit/>
            </a:bodyPr>
            <a:lstStyle/>
            <a:p>
              <a:pPr algn="l"/>
              <a:r>
                <a:rPr lang="es-ES" sz="1400" b="0" i="0" strike="noStrike" cap="none" baseline="0" dirty="0">
                  <a:solidFill>
                    <a:srgbClr val="000000"/>
                  </a:solidFill>
                  <a:effectLst/>
                  <a:latin typeface="Segoe UI"/>
                  <a:ea typeface="Segoe UI"/>
                  <a:cs typeface="Segoe UI"/>
                </a:rPr>
                <a:t>Modelo</a:t>
              </a:r>
            </a:p>
          </p:txBody>
        </p:sp>
      </p:grpSp>
      <p:sp>
        <p:nvSpPr>
          <p:cNvPr id="7" name="Footer Placeholder 2">
            <a:extLst>
              <a:ext uri="{FF2B5EF4-FFF2-40B4-BE49-F238E27FC236}">
                <a16:creationId xmlns:a16="http://schemas.microsoft.com/office/drawing/2014/main" id="{F5C6BDFC-EF6F-3147-E87D-6BD82202BA71}"/>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32244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BC0C-0977-18D3-F582-01BE66C87584}"/>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Uso de RAG con la API de Azure OpenAI</a:t>
            </a:r>
          </a:p>
        </p:txBody>
      </p:sp>
      <p:grpSp>
        <p:nvGrpSpPr>
          <p:cNvPr id="38" name="Group 37">
            <a:extLst>
              <a:ext uri="{FF2B5EF4-FFF2-40B4-BE49-F238E27FC236}">
                <a16:creationId xmlns:a16="http://schemas.microsoft.com/office/drawing/2014/main" id="{E6AF30C2-D426-D682-8E01-6446252AB049}"/>
              </a:ext>
              <a:ext uri="{C183D7F6-B498-43B3-948B-1728B52AA6E4}">
                <adec:decorative xmlns:adec="http://schemas.microsoft.com/office/drawing/2017/decorative" val="1"/>
              </a:ext>
            </a:extLst>
          </p:cNvPr>
          <p:cNvGrpSpPr/>
          <p:nvPr/>
        </p:nvGrpSpPr>
        <p:grpSpPr>
          <a:xfrm>
            <a:off x="7411255" y="1843444"/>
            <a:ext cx="3572937" cy="3171111"/>
            <a:chOff x="8149143" y="1928985"/>
            <a:chExt cx="3572937" cy="3171111"/>
          </a:xfrm>
        </p:grpSpPr>
        <p:grpSp>
          <p:nvGrpSpPr>
            <p:cNvPr id="3" name="Group 2">
              <a:extLst>
                <a:ext uri="{FF2B5EF4-FFF2-40B4-BE49-F238E27FC236}">
                  <a16:creationId xmlns:a16="http://schemas.microsoft.com/office/drawing/2014/main" id="{C26FC347-56DA-556E-4275-2F2CEF2CF8F3}"/>
                </a:ext>
              </a:extLst>
            </p:cNvPr>
            <p:cNvGrpSpPr/>
            <p:nvPr/>
          </p:nvGrpSpPr>
          <p:grpSpPr>
            <a:xfrm>
              <a:off x="8149143" y="1928985"/>
              <a:ext cx="2863897" cy="3171111"/>
              <a:chOff x="8290910" y="1744688"/>
              <a:chExt cx="2863897" cy="3171111"/>
            </a:xfrm>
          </p:grpSpPr>
          <p:grpSp>
            <p:nvGrpSpPr>
              <p:cNvPr id="7" name="Group 6">
                <a:extLst>
                  <a:ext uri="{FF2B5EF4-FFF2-40B4-BE49-F238E27FC236}">
                    <a16:creationId xmlns:a16="http://schemas.microsoft.com/office/drawing/2014/main" id="{66F51DDF-B155-104E-DB92-225B3B85E669}"/>
                  </a:ext>
                </a:extLst>
              </p:cNvPr>
              <p:cNvGrpSpPr/>
              <p:nvPr/>
            </p:nvGrpSpPr>
            <p:grpSpPr>
              <a:xfrm>
                <a:off x="8946007" y="1744688"/>
                <a:ext cx="1279025" cy="1091148"/>
                <a:chOff x="8946007" y="1744688"/>
                <a:chExt cx="1279025" cy="1091148"/>
              </a:xfrm>
            </p:grpSpPr>
            <p:grpSp>
              <p:nvGrpSpPr>
                <p:cNvPr id="23" name="Group 22">
                  <a:extLst>
                    <a:ext uri="{FF2B5EF4-FFF2-40B4-BE49-F238E27FC236}">
                      <a16:creationId xmlns:a16="http://schemas.microsoft.com/office/drawing/2014/main" id="{9B492351-8BFA-1942-3B8B-8E8EC3B6DEA8}"/>
                    </a:ext>
                  </a:extLst>
                </p:cNvPr>
                <p:cNvGrpSpPr/>
                <p:nvPr/>
              </p:nvGrpSpPr>
              <p:grpSpPr>
                <a:xfrm>
                  <a:off x="9149180" y="1921436"/>
                  <a:ext cx="1075852" cy="914400"/>
                  <a:chOff x="9347654" y="1866401"/>
                  <a:chExt cx="1075852" cy="914400"/>
                </a:xfrm>
              </p:grpSpPr>
              <p:pic>
                <p:nvPicPr>
                  <p:cNvPr id="25" name="Graphic 24" descr="Cloud with solid fill">
                    <a:extLst>
                      <a:ext uri="{FF2B5EF4-FFF2-40B4-BE49-F238E27FC236}">
                        <a16:creationId xmlns:a16="http://schemas.microsoft.com/office/drawing/2014/main" id="{F88B302C-43CF-39BE-3E98-F670854332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09106" y="1866401"/>
                    <a:ext cx="914400" cy="914400"/>
                  </a:xfrm>
                  <a:prstGeom prst="rect">
                    <a:avLst/>
                  </a:prstGeom>
                </p:spPr>
              </p:pic>
              <p:pic>
                <p:nvPicPr>
                  <p:cNvPr id="26" name="Graphic 25">
                    <a:extLst>
                      <a:ext uri="{FF2B5EF4-FFF2-40B4-BE49-F238E27FC236}">
                        <a16:creationId xmlns:a16="http://schemas.microsoft.com/office/drawing/2014/main" id="{D801FC81-8ECD-9D15-0D61-26D1A931CF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7654" y="1978129"/>
                    <a:ext cx="449926" cy="449926"/>
                  </a:xfrm>
                  <a:prstGeom prst="rect">
                    <a:avLst/>
                  </a:prstGeom>
                </p:spPr>
              </p:pic>
              <p:pic>
                <p:nvPicPr>
                  <p:cNvPr id="27" name="Graphic 26" descr="Cube with solid fill">
                    <a:extLst>
                      <a:ext uri="{FF2B5EF4-FFF2-40B4-BE49-F238E27FC236}">
                        <a16:creationId xmlns:a16="http://schemas.microsoft.com/office/drawing/2014/main" id="{DEE8805A-2891-9922-8D59-2513ADDB49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95423" y="2276541"/>
                    <a:ext cx="288851" cy="288851"/>
                  </a:xfrm>
                  <a:prstGeom prst="rect">
                    <a:avLst/>
                  </a:prstGeom>
                </p:spPr>
              </p:pic>
            </p:grpSp>
            <p:sp>
              <p:nvSpPr>
                <p:cNvPr id="24" name="TextBox 23">
                  <a:extLst>
                    <a:ext uri="{FF2B5EF4-FFF2-40B4-BE49-F238E27FC236}">
                      <a16:creationId xmlns:a16="http://schemas.microsoft.com/office/drawing/2014/main" id="{57B71A92-CC17-F58E-81D2-72244B36FC47}"/>
                    </a:ext>
                  </a:extLst>
                </p:cNvPr>
                <p:cNvSpPr txBox="1"/>
                <p:nvPr/>
              </p:nvSpPr>
              <p:spPr>
                <a:xfrm>
                  <a:off x="8946007" y="1744688"/>
                  <a:ext cx="1401650"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OpenAI</a:t>
                  </a:r>
                </a:p>
              </p:txBody>
            </p:sp>
          </p:grpSp>
          <p:grpSp>
            <p:nvGrpSpPr>
              <p:cNvPr id="8" name="Group 7">
                <a:extLst>
                  <a:ext uri="{FF2B5EF4-FFF2-40B4-BE49-F238E27FC236}">
                    <a16:creationId xmlns:a16="http://schemas.microsoft.com/office/drawing/2014/main" id="{EB6F416A-1FEE-B04C-3DD8-6EA2BFCBADC7}"/>
                  </a:ext>
                </a:extLst>
              </p:cNvPr>
              <p:cNvGrpSpPr/>
              <p:nvPr/>
            </p:nvGrpSpPr>
            <p:grpSpPr>
              <a:xfrm>
                <a:off x="8290910" y="2669134"/>
                <a:ext cx="625684" cy="797055"/>
                <a:chOff x="8225938" y="2579905"/>
                <a:chExt cx="625684" cy="797055"/>
              </a:xfrm>
            </p:grpSpPr>
            <p:pic>
              <p:nvPicPr>
                <p:cNvPr id="21" name="Graphic 20">
                  <a:extLst>
                    <a:ext uri="{FF2B5EF4-FFF2-40B4-BE49-F238E27FC236}">
                      <a16:creationId xmlns:a16="http://schemas.microsoft.com/office/drawing/2014/main" id="{FB946C36-0EC7-C6E9-A5FE-9B53283244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92559" y="2884517"/>
                  <a:ext cx="492443" cy="492443"/>
                </a:xfrm>
                <a:prstGeom prst="rect">
                  <a:avLst/>
                </a:prstGeom>
              </p:spPr>
            </p:pic>
            <p:sp>
              <p:nvSpPr>
                <p:cNvPr id="22" name="TextBox 21">
                  <a:extLst>
                    <a:ext uri="{FF2B5EF4-FFF2-40B4-BE49-F238E27FC236}">
                      <a16:creationId xmlns:a16="http://schemas.microsoft.com/office/drawing/2014/main" id="{5A17F1E7-43A5-05F9-EA7B-ADBAF949595C}"/>
                    </a:ext>
                  </a:extLst>
                </p:cNvPr>
                <p:cNvSpPr txBox="1"/>
                <p:nvPr/>
              </p:nvSpPr>
              <p:spPr>
                <a:xfrm>
                  <a:off x="8225938" y="2579905"/>
                  <a:ext cx="891376"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Proyecto</a:t>
                  </a:r>
                </a:p>
              </p:txBody>
            </p:sp>
          </p:grpSp>
          <p:grpSp>
            <p:nvGrpSpPr>
              <p:cNvPr id="10" name="Group 9">
                <a:extLst>
                  <a:ext uri="{FF2B5EF4-FFF2-40B4-BE49-F238E27FC236}">
                    <a16:creationId xmlns:a16="http://schemas.microsoft.com/office/drawing/2014/main" id="{959629E7-C10F-7FC0-EEFB-38C090FC5484}"/>
                  </a:ext>
                </a:extLst>
              </p:cNvPr>
              <p:cNvGrpSpPr/>
              <p:nvPr/>
            </p:nvGrpSpPr>
            <p:grpSpPr>
              <a:xfrm>
                <a:off x="9775990" y="4100629"/>
                <a:ext cx="658964" cy="658964"/>
                <a:chOff x="5919045" y="4183912"/>
                <a:chExt cx="914400" cy="914400"/>
              </a:xfrm>
            </p:grpSpPr>
            <p:pic>
              <p:nvPicPr>
                <p:cNvPr id="17" name="Graphic 16" descr="Speech with solid fill">
                  <a:extLst>
                    <a:ext uri="{FF2B5EF4-FFF2-40B4-BE49-F238E27FC236}">
                      <a16:creationId xmlns:a16="http://schemas.microsoft.com/office/drawing/2014/main" id="{F18F9AEA-8E15-290E-B5D6-7C3AB9B233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H="1">
                  <a:off x="5919045" y="4183912"/>
                  <a:ext cx="914400" cy="914400"/>
                </a:xfrm>
                <a:prstGeom prst="rect">
                  <a:avLst/>
                </a:prstGeom>
              </p:spPr>
            </p:pic>
            <p:pic>
              <p:nvPicPr>
                <p:cNvPr id="18" name="Graphic 17" descr="Connected with solid fill">
                  <a:extLst>
                    <a:ext uri="{FF2B5EF4-FFF2-40B4-BE49-F238E27FC236}">
                      <a16:creationId xmlns:a16="http://schemas.microsoft.com/office/drawing/2014/main" id="{A8E5CF78-A374-1FE1-1463-8FD27CCA6C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82571" y="4363633"/>
                  <a:ext cx="387348" cy="387348"/>
                </a:xfrm>
                <a:prstGeom prst="rect">
                  <a:avLst/>
                </a:prstGeom>
              </p:spPr>
            </p:pic>
          </p:grpSp>
          <p:cxnSp>
            <p:nvCxnSpPr>
              <p:cNvPr id="12" name="Connector: Elbow 11">
                <a:extLst>
                  <a:ext uri="{FF2B5EF4-FFF2-40B4-BE49-F238E27FC236}">
                    <a16:creationId xmlns:a16="http://schemas.microsoft.com/office/drawing/2014/main" id="{A040FB48-1D10-25BF-8782-1DE6F3B476E9}"/>
                  </a:ext>
                </a:extLst>
              </p:cNvPr>
              <p:cNvCxnSpPr>
                <a:stCxn id="17" idx="1"/>
                <a:endCxn id="27" idx="2"/>
              </p:cNvCxnSpPr>
              <p:nvPr/>
            </p:nvCxnSpPr>
            <p:spPr>
              <a:xfrm flipH="1" flipV="1">
                <a:off x="9841375" y="2620427"/>
                <a:ext cx="593579" cy="1809684"/>
              </a:xfrm>
              <a:prstGeom prst="bentConnector4">
                <a:avLst>
                  <a:gd name="adj1" fmla="val -38512"/>
                  <a:gd name="adj2" fmla="val 59103"/>
                </a:avLst>
              </a:prstGeom>
              <a:ln w="285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CD410B75-1D16-570E-9493-2A83D0A2DB83}"/>
                  </a:ext>
                </a:extLst>
              </p:cNvPr>
              <p:cNvCxnSpPr>
                <a:stCxn id="21" idx="2"/>
                <a:endCxn id="17" idx="0"/>
              </p:cNvCxnSpPr>
              <p:nvPr/>
            </p:nvCxnSpPr>
            <p:spPr>
              <a:xfrm rot="16200000" flipH="1">
                <a:off x="9037392" y="3032549"/>
                <a:ext cx="634440" cy="1501719"/>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8EA4BC-6637-4438-F813-1E7398F8799B}"/>
                  </a:ext>
                </a:extLst>
              </p:cNvPr>
              <p:cNvSpPr txBox="1"/>
              <p:nvPr/>
            </p:nvSpPr>
            <p:spPr>
              <a:xfrm>
                <a:off x="9579521" y="4669579"/>
                <a:ext cx="1072658" cy="246278"/>
              </a:xfrm>
              <a:prstGeom prst="rect">
                <a:avLst/>
              </a:prstGeom>
              <a:noFill/>
            </p:spPr>
            <p:txBody>
              <a:bodyPr wrap="none" lIns="0" tIns="0" rIns="0" bIns="0" rtlCol="0">
                <a:spAutoFit/>
              </a:bodyPr>
              <a:lstStyle/>
              <a:p>
                <a:pPr algn="ctr"/>
                <a:r>
                  <a:rPr lang="es-ES" sz="1600" b="0" i="0" strike="noStrike" cap="none" baseline="0">
                    <a:solidFill>
                      <a:srgbClr val="000000"/>
                    </a:solidFill>
                    <a:effectLst/>
                    <a:latin typeface="Segoe UI"/>
                    <a:ea typeface="Segoe UI"/>
                    <a:cs typeface="Segoe UI"/>
                  </a:rPr>
                  <a:t>ChatClient</a:t>
                </a:r>
                <a:endParaRPr lang="en-US" sz="1600"/>
              </a:p>
            </p:txBody>
          </p:sp>
          <p:cxnSp>
            <p:nvCxnSpPr>
              <p:cNvPr id="33" name="Connector: Elbow 32">
                <a:extLst>
                  <a:ext uri="{FF2B5EF4-FFF2-40B4-BE49-F238E27FC236}">
                    <a16:creationId xmlns:a16="http://schemas.microsoft.com/office/drawing/2014/main" id="{48D58190-E63D-ECA5-B7BE-296EDE79B267}"/>
                  </a:ext>
                </a:extLst>
              </p:cNvPr>
              <p:cNvCxnSpPr>
                <a:stCxn id="17" idx="1"/>
                <a:endCxn id="32" idx="2"/>
              </p:cNvCxnSpPr>
              <p:nvPr/>
            </p:nvCxnSpPr>
            <p:spPr>
              <a:xfrm rot="10800000" flipH="1">
                <a:off x="10434955" y="3020898"/>
                <a:ext cx="822421" cy="1409212"/>
              </a:xfrm>
              <a:prstGeom prst="bentConnector4">
                <a:avLst>
                  <a:gd name="adj1" fmla="val -27795"/>
                  <a:gd name="adj2" fmla="val 477"/>
                </a:avLst>
              </a:prstGeom>
              <a:ln w="285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1" name="Graphic 30">
              <a:extLst>
                <a:ext uri="{FF2B5EF4-FFF2-40B4-BE49-F238E27FC236}">
                  <a16:creationId xmlns:a16="http://schemas.microsoft.com/office/drawing/2014/main" id="{E9FD4879-DF1A-4DBF-27C3-2B1459CA03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41490" y="2415819"/>
              <a:ext cx="543098" cy="543098"/>
            </a:xfrm>
            <a:prstGeom prst="rect">
              <a:avLst/>
            </a:prstGeom>
          </p:spPr>
        </p:pic>
        <p:sp>
          <p:nvSpPr>
            <p:cNvPr id="32" name="TextBox 31">
              <a:extLst>
                <a:ext uri="{FF2B5EF4-FFF2-40B4-BE49-F238E27FC236}">
                  <a16:creationId xmlns:a16="http://schemas.microsoft.com/office/drawing/2014/main" id="{2CFA96CC-B0F1-473C-EAFF-61C2BE9E820A}"/>
                </a:ext>
              </a:extLst>
            </p:cNvPr>
            <p:cNvSpPr txBox="1"/>
            <p:nvPr/>
          </p:nvSpPr>
          <p:spPr>
            <a:xfrm>
              <a:off x="10304000" y="2958917"/>
              <a:ext cx="1623217"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AI Search</a:t>
              </a:r>
            </a:p>
          </p:txBody>
        </p:sp>
      </p:grpSp>
      <p:sp>
        <p:nvSpPr>
          <p:cNvPr id="37" name="TextBox 36">
            <a:extLst>
              <a:ext uri="{FF2B5EF4-FFF2-40B4-BE49-F238E27FC236}">
                <a16:creationId xmlns:a16="http://schemas.microsoft.com/office/drawing/2014/main" id="{1AAB69FC-2D94-68B2-02C5-D88F3E280558}"/>
              </a:ext>
            </a:extLst>
          </p:cNvPr>
          <p:cNvSpPr txBox="1"/>
          <p:nvPr/>
        </p:nvSpPr>
        <p:spPr>
          <a:xfrm>
            <a:off x="1207808" y="2234755"/>
            <a:ext cx="4832514" cy="3352800"/>
          </a:xfrm>
          <a:prstGeom prst="rect">
            <a:avLst/>
          </a:prstGeom>
          <a:noFill/>
        </p:spPr>
        <p:txBody>
          <a:bodyPr wrap="square" lIns="0" tIns="0" rIns="0" bIns="0" rtlCol="0">
            <a:spAutoFit/>
          </a:bodyPr>
          <a:lstStyle/>
          <a:p>
            <a:pPr marL="457200" indent="-457200" algn="l">
              <a:spcAft>
                <a:spcPts val="1200"/>
              </a:spcAft>
              <a:buFont typeface="+mj-lt"/>
              <a:buAutoNum type="arabicPeriod"/>
            </a:pPr>
            <a:r>
              <a:rPr lang="es-ES" sz="2000" b="0" i="0" strike="noStrike" cap="none" baseline="0">
                <a:solidFill>
                  <a:srgbClr val="000000"/>
                </a:solidFill>
                <a:effectLst/>
                <a:latin typeface="Segoe UI"/>
                <a:ea typeface="Segoe UI"/>
                <a:cs typeface="Segoe UI"/>
              </a:rPr>
              <a:t>Indexación de datos en el proyecto de Microsoft Foundry mediante Búsqueda de Azure AI</a:t>
            </a:r>
          </a:p>
          <a:p>
            <a:pPr marL="457200" indent="-457200" algn="l">
              <a:spcAft>
                <a:spcPts val="1200"/>
              </a:spcAft>
              <a:buFont typeface="+mj-lt"/>
              <a:buAutoNum type="arabicPeriod"/>
            </a:pPr>
            <a:r>
              <a:rPr lang="es-ES" sz="2000" b="0" i="0" strike="noStrike" cap="none" baseline="0">
                <a:solidFill>
                  <a:srgbClr val="000000"/>
                </a:solidFill>
                <a:effectLst/>
                <a:latin typeface="Segoe UI"/>
                <a:ea typeface="Segoe UI"/>
                <a:cs typeface="Segoe UI"/>
              </a:rPr>
              <a:t>Obtención de la conexión de Búsqueda de Azure AI y ChatClient de OpenAI desde el proyecto</a:t>
            </a:r>
          </a:p>
          <a:p>
            <a:pPr marL="457200" indent="-457200" algn="l">
              <a:spcAft>
                <a:spcPts val="1200"/>
              </a:spcAft>
              <a:buFont typeface="+mj-lt"/>
              <a:buAutoNum type="arabicPeriod"/>
            </a:pPr>
            <a:r>
              <a:rPr lang="es-ES" sz="2000" b="0" i="0" strike="noStrike" cap="none" baseline="0">
                <a:solidFill>
                  <a:srgbClr val="000000"/>
                </a:solidFill>
                <a:effectLst/>
                <a:latin typeface="Segoe UI"/>
                <a:ea typeface="Segoe UI"/>
                <a:cs typeface="Segoe UI"/>
              </a:rPr>
              <a:t>Inclusión de detalles de conexión de Búsqueda de Azure AI en llamadas ChatClient de OpenAI</a:t>
            </a:r>
          </a:p>
        </p:txBody>
      </p:sp>
      <p:sp>
        <p:nvSpPr>
          <p:cNvPr id="4" name="Footer Placeholder 2">
            <a:extLst>
              <a:ext uri="{FF2B5EF4-FFF2-40B4-BE49-F238E27FC236}">
                <a16:creationId xmlns:a16="http://schemas.microsoft.com/office/drawing/2014/main" id="{9CC35FBD-EE1F-7686-35C8-C15B22720777}"/>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6074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71A13-2757-3946-0D27-FE73D29AE64D}"/>
            </a:ext>
          </a:extLst>
        </p:cNvPr>
        <p:cNvGrpSpPr/>
        <p:nvPr/>
      </p:nvGrpSpPr>
      <p:grpSpPr>
        <a:xfrm>
          <a:off x="0" y="0"/>
          <a:ext cx="0" cy="0"/>
          <a:chOff x="0" y="0"/>
          <a:chExt cx="0" cy="0"/>
        </a:xfrm>
      </p:grpSpPr>
      <p:grpSp>
        <p:nvGrpSpPr>
          <p:cNvPr id="2" name="Group 1" descr="Screenshot of data and indexes in an Azure Ai Foundry project, and a RAG-based client app.">
            <a:extLst>
              <a:ext uri="{FF2B5EF4-FFF2-40B4-BE49-F238E27FC236}">
                <a16:creationId xmlns:a16="http://schemas.microsoft.com/office/drawing/2014/main" id="{2D315033-A191-FE5A-97EA-E374DA995916}"/>
              </a:ext>
            </a:extLst>
          </p:cNvPr>
          <p:cNvGrpSpPr/>
          <p:nvPr/>
        </p:nvGrpSpPr>
        <p:grpSpPr>
          <a:xfrm>
            <a:off x="7631085" y="1972330"/>
            <a:ext cx="4560916" cy="3423611"/>
            <a:chOff x="1467428" y="427"/>
            <a:chExt cx="9257143" cy="6857145"/>
          </a:xfrm>
        </p:grpSpPr>
        <p:pic>
          <p:nvPicPr>
            <p:cNvPr id="9" name="Picture 8">
              <a:extLst>
                <a:ext uri="{FF2B5EF4-FFF2-40B4-BE49-F238E27FC236}">
                  <a16:creationId xmlns:a16="http://schemas.microsoft.com/office/drawing/2014/main" id="{C584AD09-E8C0-C648-EA85-CFAA2F02FB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67428" y="427"/>
              <a:ext cx="9257143" cy="6857145"/>
            </a:xfrm>
            <a:prstGeom prst="rect">
              <a:avLst/>
            </a:prstGeom>
          </p:spPr>
        </p:pic>
        <p:pic>
          <p:nvPicPr>
            <p:cNvPr id="14" name="Picture 13">
              <a:extLst>
                <a:ext uri="{FF2B5EF4-FFF2-40B4-BE49-F238E27FC236}">
                  <a16:creationId xmlns:a16="http://schemas.microsoft.com/office/drawing/2014/main" id="{1FF7A4D4-1494-5533-AF15-66DD707EB2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01325" y="3512994"/>
              <a:ext cx="7947380" cy="3156137"/>
            </a:xfrm>
            <a:prstGeom prst="rect">
              <a:avLst/>
            </a:prstGeom>
          </p:spPr>
        </p:pic>
      </p:grpSp>
      <p:sp>
        <p:nvSpPr>
          <p:cNvPr id="5" name="Title 4">
            <a:extLst>
              <a:ext uri="{FF2B5EF4-FFF2-40B4-BE49-F238E27FC236}">
                <a16:creationId xmlns:a16="http://schemas.microsoft.com/office/drawing/2014/main" id="{2EC2AC44-B459-7202-C9BF-0F912900318B}"/>
              </a:ext>
            </a:extLst>
          </p:cNvPr>
          <p:cNvSpPr>
            <a:spLocks noGrp="1"/>
          </p:cNvSpPr>
          <p:nvPr>
            <p:ph type="title"/>
          </p:nvPr>
        </p:nvSpPr>
        <p:spPr>
          <a:xfrm>
            <a:off x="588262" y="585216"/>
            <a:ext cx="5652201" cy="487680"/>
          </a:xfrm>
        </p:spPr>
        <p:txBody>
          <a:bodyPr/>
          <a:lstStyle/>
          <a:p>
            <a:r>
              <a:rPr lang="es-ES" sz="3200" b="0" i="0" strike="noStrike" cap="none" baseline="0">
                <a:solidFill>
                  <a:srgbClr val="000000"/>
                </a:solidFill>
                <a:effectLst/>
                <a:latin typeface="Segoe UI Semibold"/>
                <a:ea typeface="Segoe UI Semibold"/>
                <a:cs typeface="Segoe UI Semibold"/>
              </a:rPr>
              <a:t>Ejercicio</a:t>
            </a:r>
          </a:p>
        </p:txBody>
      </p:sp>
      <p:sp>
        <p:nvSpPr>
          <p:cNvPr id="7" name="Text Placeholder 6">
            <a:extLst>
              <a:ext uri="{FF2B5EF4-FFF2-40B4-BE49-F238E27FC236}">
                <a16:creationId xmlns:a16="http://schemas.microsoft.com/office/drawing/2014/main" id="{E326694F-6B59-E259-DE1E-35E1BFA1D588}"/>
              </a:ext>
            </a:extLst>
          </p:cNvPr>
          <p:cNvSpPr>
            <a:spLocks noGrp="1"/>
          </p:cNvSpPr>
          <p:nvPr>
            <p:ph type="body" sz="quarter" idx="16"/>
          </p:nvPr>
        </p:nvSpPr>
        <p:spPr>
          <a:xfrm>
            <a:off x="584199" y="1463690"/>
            <a:ext cx="5999481" cy="553998"/>
          </a:xfrm>
        </p:spPr>
        <p:txBody>
          <a:bodyPr/>
          <a:lstStyle/>
          <a:p>
            <a:r>
              <a:rPr lang="es-ES" sz="1800" b="0" i="0" strike="noStrike" cap="none" baseline="0" dirty="0">
                <a:solidFill>
                  <a:srgbClr val="000000"/>
                </a:solidFill>
                <a:effectLst/>
                <a:latin typeface="Segoe UI Semibold"/>
                <a:ea typeface="Segoe UI Semibold"/>
                <a:cs typeface="Segoe UI Semibold"/>
              </a:rPr>
              <a:t>Creación de una aplicación de IA generativa que use tus propios datos</a:t>
            </a:r>
          </a:p>
        </p:txBody>
      </p:sp>
      <p:sp>
        <p:nvSpPr>
          <p:cNvPr id="6" name="Text Placeholder 5">
            <a:extLst>
              <a:ext uri="{FF2B5EF4-FFF2-40B4-BE49-F238E27FC236}">
                <a16:creationId xmlns:a16="http://schemas.microsoft.com/office/drawing/2014/main" id="{6295B26E-4424-9651-B1EE-8ADDA7057D92}"/>
              </a:ext>
            </a:extLst>
          </p:cNvPr>
          <p:cNvSpPr>
            <a:spLocks noGrp="1"/>
          </p:cNvSpPr>
          <p:nvPr>
            <p:ph type="body" sz="quarter" idx="15"/>
          </p:nvPr>
        </p:nvSpPr>
        <p:spPr>
          <a:xfrm>
            <a:off x="586389" y="2122063"/>
            <a:ext cx="6124962" cy="1723549"/>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En este ejercicio, usarás el portal de Microsoft </a:t>
            </a:r>
            <a:r>
              <a:rPr lang="es-ES" sz="1400" b="0" i="0" strike="noStrike" cap="none" baseline="0" dirty="0" err="1">
                <a:solidFill>
                  <a:srgbClr val="000000"/>
                </a:solidFill>
                <a:effectLst/>
                <a:latin typeface="Segoe UI"/>
                <a:ea typeface="Segoe UI"/>
                <a:cs typeface="Segoe UI"/>
              </a:rPr>
              <a:t>Foundry</a:t>
            </a:r>
            <a:r>
              <a:rPr lang="es-ES" sz="1400" b="0" i="0" strike="noStrike" cap="none" baseline="0" dirty="0">
                <a:solidFill>
                  <a:srgbClr val="000000"/>
                </a:solidFill>
                <a:effectLst/>
                <a:latin typeface="Segoe UI"/>
                <a:ea typeface="Segoe UI"/>
                <a:cs typeface="Segoe UI"/>
              </a:rPr>
              <a:t> para lo siguiente:</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Creación de un centro y un proyecto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Implementación de un modelo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Adición de datos al proyecto</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Creación de un índice para los datos</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Prueba del índice en el área de juegos</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Creación de una aplicación cliente RAG</a:t>
            </a:r>
            <a:endParaRPr lang="en-US" sz="1400" dirty="0"/>
          </a:p>
        </p:txBody>
      </p:sp>
      <p:sp>
        <p:nvSpPr>
          <p:cNvPr id="10" name="TextBox 9">
            <a:extLst>
              <a:ext uri="{FF2B5EF4-FFF2-40B4-BE49-F238E27FC236}">
                <a16:creationId xmlns:a16="http://schemas.microsoft.com/office/drawing/2014/main" id="{0C0EB9F7-0A2E-6504-20F5-6F56D6793132}"/>
              </a:ext>
            </a:extLst>
          </p:cNvPr>
          <p:cNvSpPr txBox="1"/>
          <p:nvPr/>
        </p:nvSpPr>
        <p:spPr>
          <a:xfrm>
            <a:off x="487330" y="3710970"/>
            <a:ext cx="4607087" cy="52322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Inicia el ejercicio en:</a:t>
            </a:r>
          </a:p>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hlinkClick r:id="rId5" history="0"/>
              </a:rPr>
              <a:t>https://go.microsoft.com/fwlink/?linkid=2261362</a:t>
            </a:r>
            <a:r>
              <a:rPr lang="es-ES" sz="1400" b="0" i="0" strike="noStrike" cap="none" baseline="0" dirty="0">
                <a:solidFill>
                  <a:srgbClr val="000000"/>
                </a:solidFill>
                <a:effectLst/>
                <a:latin typeface="Segoe UI"/>
                <a:ea typeface="Segoe UI"/>
                <a:cs typeface="Segoe UI"/>
              </a:rPr>
              <a:t> </a:t>
            </a:r>
          </a:p>
        </p:txBody>
      </p:sp>
      <p:sp>
        <p:nvSpPr>
          <p:cNvPr id="3" name="Footer Placeholder 2">
            <a:extLst>
              <a:ext uri="{FF2B5EF4-FFF2-40B4-BE49-F238E27FC236}">
                <a16:creationId xmlns:a16="http://schemas.microsoft.com/office/drawing/2014/main" id="{FD05725E-1E81-F655-1008-AE75ACAA2517}"/>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11" name="Flowchart: Off-page Connector 44">
            <a:extLst>
              <a:ext uri="{FF2B5EF4-FFF2-40B4-BE49-F238E27FC236}">
                <a16:creationId xmlns:a16="http://schemas.microsoft.com/office/drawing/2014/main" id="{4E663500-611E-0337-5660-7C49D55EE550}"/>
              </a:ext>
              <a:ext uri="{C183D7F6-B498-43B3-948B-1728B52AA6E4}">
                <adec:decorative xmlns:adec="http://schemas.microsoft.com/office/drawing/2017/decorative" val="1"/>
              </a:ext>
            </a:extLst>
          </p:cNvPr>
          <p:cNvSpPr/>
          <p:nvPr/>
        </p:nvSpPr>
        <p:spPr bwMode="auto">
          <a:xfrm rot="5400000">
            <a:off x="6134773" y="2065577"/>
            <a:ext cx="1865376" cy="3915607"/>
          </a:xfrm>
          <a:prstGeom prst="flowChartOffpageConnector">
            <a:avLst/>
          </a:prstGeom>
          <a:solidFill>
            <a:schemeClr val="accent3">
              <a:lumMod val="75000"/>
            </a:schemeClr>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defRPr/>
            </a:pPr>
            <a:r>
              <a:rPr lang="es-ES" sz="1800" b="1" i="0" strike="noStrike" cap="none" baseline="0" dirty="0">
                <a:solidFill>
                  <a:srgbClr val="FFFFFF"/>
                </a:solidFill>
                <a:effectLst/>
                <a:latin typeface="Segoe UI Semibold"/>
                <a:ea typeface="Segoe UI Semibold"/>
                <a:cs typeface="Segoe UI Semibold"/>
              </a:rPr>
              <a:t>Instructores: </a:t>
            </a:r>
            <a:endParaRPr kumimoji="0" lang="en-US" sz="14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Personaliza esta diapositiva para incluir el vínculo al entorno de laboratorio hospedado y las instrucciones personalizadas.</a:t>
            </a: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(a continuación, quita esta flecha)</a:t>
            </a:r>
          </a:p>
        </p:txBody>
      </p:sp>
    </p:spTree>
    <p:extLst>
      <p:ext uri="{BB962C8B-B14F-4D97-AF65-F5344CB8AC3E}">
        <p14:creationId xmlns:p14="http://schemas.microsoft.com/office/powerpoint/2010/main" val="4980425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687706"/>
            <a:ext cx="8778782" cy="213360"/>
          </a:xfrm>
        </p:spPr>
        <p:txBody>
          <a:bodyPr/>
          <a:lstStyle/>
          <a:p>
            <a:r>
              <a:rPr lang="es-ES" sz="1400" b="1" i="0" strike="noStrike" cap="none" baseline="0">
                <a:solidFill>
                  <a:srgbClr val="000000"/>
                </a:solidFill>
                <a:effectLst/>
                <a:latin typeface="Segoe UI Semibold"/>
                <a:ea typeface="Segoe UI Semibold"/>
                <a:cs typeface="Segoe UI Semibold"/>
              </a:rPr>
              <a:t>¿A qué se refiere la base en el contexto de la IA generativa?</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012919"/>
            <a:ext cx="8775098" cy="725424"/>
          </a:xfrm>
          <a:noFill/>
        </p:spPr>
        <p:txBody>
          <a:bodyPr/>
          <a:lstStyle/>
          <a:p>
            <a:r>
              <a:rPr lang="es-ES" sz="1400" b="0" i="0" strike="noStrike" cap="none" baseline="0">
                <a:solidFill>
                  <a:srgbClr val="000000"/>
                </a:solidFill>
                <a:effectLst/>
                <a:latin typeface="Segoe UI"/>
                <a:ea typeface="Segoe UI"/>
                <a:cs typeface="Segoe UI"/>
              </a:rPr>
              <a:t>El uso de un modelo de lenguaje implementado localmente. </a:t>
            </a:r>
          </a:p>
          <a:p>
            <a:r>
              <a:rPr lang="es-ES" sz="1400" b="0" i="0" strike="noStrike" cap="none" baseline="0">
                <a:solidFill>
                  <a:srgbClr val="000000"/>
                </a:solidFill>
                <a:effectLst/>
                <a:latin typeface="Segoe UI"/>
                <a:ea typeface="Segoe UI"/>
                <a:cs typeface="Segoe UI"/>
              </a:rPr>
              <a:t>Usar el número más bajo posible de tokens en un mensaje.</a:t>
            </a:r>
            <a:endParaRPr lang="en-US" noProof="0"/>
          </a:p>
          <a:p>
            <a:r>
              <a:rPr lang="es-ES" sz="1400" b="0" i="0" strike="noStrike" cap="none" baseline="0">
                <a:solidFill>
                  <a:srgbClr val="000000"/>
                </a:solidFill>
                <a:effectLst/>
                <a:latin typeface="Segoe UI"/>
                <a:ea typeface="Segoe UI"/>
                <a:cs typeface="Segoe UI"/>
              </a:rPr>
              <a:t>Usar datos para contextualizar los avisos y garantizar las respuestas pertinentes.</a:t>
            </a:r>
            <a:endParaRPr lang="en-US" noProof="0"/>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153050"/>
            <a:ext cx="8778782" cy="213360"/>
          </a:xfrm>
        </p:spPr>
        <p:txBody>
          <a:bodyPr/>
          <a:lstStyle/>
          <a:p>
            <a:r>
              <a:rPr lang="es-ES" sz="1400" b="1" i="0" strike="noStrike" cap="none" baseline="0">
                <a:solidFill>
                  <a:srgbClr val="000000"/>
                </a:solidFill>
                <a:effectLst/>
                <a:latin typeface="Segoe UI Semibold"/>
                <a:ea typeface="Segoe UI Semibold"/>
                <a:cs typeface="Segoe UI Semibold"/>
              </a:rPr>
              <a:t>¿Qué patrón puedes usar para basar los avisos?</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463791"/>
            <a:ext cx="8775098" cy="725424"/>
          </a:xfrm>
        </p:spPr>
        <p:txBody>
          <a:bodyPr/>
          <a:lstStyle/>
          <a:p>
            <a:r>
              <a:rPr lang="es-ES" sz="1400" b="0" i="0" strike="noStrike" cap="none" baseline="0">
                <a:solidFill>
                  <a:srgbClr val="000000"/>
                </a:solidFill>
                <a:effectLst/>
                <a:latin typeface="Segoe UI"/>
                <a:ea typeface="Segoe UI"/>
                <a:cs typeface="Segoe UI"/>
              </a:rPr>
              <a:t>Solicitud optimizada para metadatos (MOP).</a:t>
            </a:r>
          </a:p>
          <a:p>
            <a:r>
              <a:rPr lang="es-ES" sz="1400" b="0" i="0" strike="noStrike" cap="none" baseline="0">
                <a:solidFill>
                  <a:srgbClr val="000000"/>
                </a:solidFill>
                <a:effectLst/>
                <a:latin typeface="Segoe UI"/>
                <a:ea typeface="Segoe UI"/>
                <a:cs typeface="Segoe UI"/>
              </a:rPr>
              <a:t>Generación aumentada por recuperación (RAG) </a:t>
            </a:r>
          </a:p>
          <a:p>
            <a:r>
              <a:rPr lang="es-ES" sz="1400" b="0" i="0" strike="noStrike" cap="none" baseline="0">
                <a:solidFill>
                  <a:srgbClr val="000000"/>
                </a:solidFill>
                <a:effectLst/>
                <a:latin typeface="Segoe UI"/>
                <a:ea typeface="Segoe UI"/>
                <a:cs typeface="Segoe UI"/>
              </a:rPr>
              <a:t>Reconocimiento de datos admite texto (DUST)</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588103"/>
            <a:ext cx="8957333" cy="213360"/>
          </a:xfrm>
        </p:spPr>
        <p:txBody>
          <a:bodyPr/>
          <a:lstStyle/>
          <a:p>
            <a:pPr>
              <a:buNone/>
            </a:pPr>
            <a:r>
              <a:rPr lang="es-ES" sz="1400" b="0" i="0" strike="noStrike" cap="none" baseline="0">
                <a:solidFill>
                  <a:srgbClr val="000000"/>
                </a:solidFill>
                <a:effectLst/>
                <a:latin typeface="Segoe UI Semibold"/>
                <a:ea typeface="Segoe UI Semibold"/>
                <a:cs typeface="Segoe UI Semibold"/>
              </a:rPr>
              <a:t>¿Cómo puedes usar el patrón RAG en una aplicación cliente que use el SDK de Azure OpenAI?</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968973"/>
            <a:ext cx="8775098" cy="938784"/>
          </a:xfrm>
        </p:spPr>
        <p:txBody>
          <a:bodyPr/>
          <a:lstStyle/>
          <a:p>
            <a:r>
              <a:rPr lang="es-ES" sz="1400" b="0" i="0" strike="noStrike" cap="none" baseline="0">
                <a:solidFill>
                  <a:srgbClr val="000000"/>
                </a:solidFill>
                <a:effectLst/>
                <a:latin typeface="Segoe UI"/>
                <a:ea typeface="Segoe UI"/>
                <a:cs typeface="Segoe UI"/>
              </a:rPr>
              <a:t>Agrega archivos de texto que contengan los datos de fundamento a la carpeta de la aplicación.</a:t>
            </a:r>
          </a:p>
          <a:p>
            <a:r>
              <a:rPr lang="es-ES" sz="1400" b="0" i="0" strike="noStrike" cap="none" baseline="0">
                <a:solidFill>
                  <a:srgbClr val="000000"/>
                </a:solidFill>
                <a:effectLst/>
                <a:latin typeface="Segoe UI"/>
                <a:ea typeface="Segoe UI"/>
                <a:cs typeface="Segoe UI"/>
              </a:rPr>
              <a:t>No es necesario hacer nada más. Microsoft Foundry fundamenta automáticamente todas las indicaciones utilizando Búsqueda de Bing.</a:t>
            </a:r>
          </a:p>
          <a:p>
            <a:r>
              <a:rPr lang="es-ES" sz="1400" b="0" i="0" strike="noStrike" cap="none" baseline="0">
                <a:solidFill>
                  <a:srgbClr val="000000"/>
                </a:solidFill>
                <a:effectLst/>
                <a:latin typeface="Segoe UI"/>
                <a:ea typeface="Segoe UI"/>
                <a:cs typeface="Segoe UI"/>
              </a:rPr>
              <a:t>Agrega los detalles de conexión de índice a la configuración de ChatClient de OpenAI.</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dirty="0">
                <a:solidFill>
                  <a:srgbClr val="000000"/>
                </a:solidFill>
                <a:effectLst/>
                <a:latin typeface="Segoe UI"/>
                <a:ea typeface="Segoe UI"/>
                <a:cs typeface="Segoe UI"/>
              </a:rPr>
              <a:t>1</a:t>
            </a:r>
            <a:r>
              <a:rPr lang="es-ES" sz="1800" b="0" i="0" strike="noStrike" cap="none" baseline="0" dirty="0">
                <a:solidFill>
                  <a:srgbClr val="000000"/>
                </a:solidFill>
                <a:effectLst/>
                <a:latin typeface="Segoe UI"/>
                <a:ea typeface="Segoe UI"/>
                <a:cs typeface="Segoe UI"/>
              </a:rPr>
              <a:t>
          </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78720" y="37564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58727" y="572136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71225" y="2563408"/>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2992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2BC216-1BC5-19FB-EF6E-2F90B026DDA7}"/>
              </a:ext>
            </a:extLst>
          </p:cNvPr>
          <p:cNvSpPr>
            <a:spLocks noGrp="1"/>
          </p:cNvSpPr>
          <p:nvPr>
            <p:ph type="title"/>
          </p:nvPr>
        </p:nvSpPr>
        <p:spPr>
          <a:xfrm>
            <a:off x="588262" y="585216"/>
            <a:ext cx="8193024" cy="487680"/>
          </a:xfrm>
        </p:spPr>
        <p:txBody>
          <a:bodyPr vert="horz" wrap="square" lIns="0" tIns="0" rIns="0" bIns="0" rtlCol="0" anchor="t">
            <a:spAutoFit/>
          </a:bodyPr>
          <a:lstStyle/>
          <a:p>
            <a:r>
              <a:rPr lang="es-ES" sz="3200" b="0" i="0" strike="noStrike" cap="none" baseline="0">
                <a:solidFill>
                  <a:srgbClr val="000000"/>
                </a:solidFill>
                <a:effectLst/>
                <a:latin typeface="Segoe UI Semibold"/>
                <a:ea typeface="Segoe UI Semibold"/>
                <a:cs typeface="Segoe UI Semibold"/>
              </a:rPr>
              <a:t>Nuestro enfoque actual</a:t>
            </a:r>
          </a:p>
        </p:txBody>
      </p:sp>
      <p:grpSp>
        <p:nvGrpSpPr>
          <p:cNvPr id="8" name="Group 7">
            <a:extLst>
              <a:ext uri="{FF2B5EF4-FFF2-40B4-BE49-F238E27FC236}">
                <a16:creationId xmlns:a16="http://schemas.microsoft.com/office/drawing/2014/main" id="{BA8B030C-76B5-4D03-70B5-B88430CFBC80}"/>
              </a:ext>
              <a:ext uri="{C183D7F6-B498-43B3-948B-1728B52AA6E4}">
                <adec:decorative xmlns:adec="http://schemas.microsoft.com/office/drawing/2017/decorative" val="1"/>
              </a:ext>
            </a:extLst>
          </p:cNvPr>
          <p:cNvGrpSpPr/>
          <p:nvPr/>
        </p:nvGrpSpPr>
        <p:grpSpPr>
          <a:xfrm>
            <a:off x="701040" y="1205911"/>
            <a:ext cx="10736580" cy="1259210"/>
            <a:chOff x="701040" y="1205911"/>
            <a:chExt cx="10736580" cy="1259210"/>
          </a:xfrm>
        </p:grpSpPr>
        <p:pic>
          <p:nvPicPr>
            <p:cNvPr id="42" name="Graphic 41">
              <a:extLst>
                <a:ext uri="{FF2B5EF4-FFF2-40B4-BE49-F238E27FC236}">
                  <a16:creationId xmlns:a16="http://schemas.microsoft.com/office/drawing/2014/main" id="{050F75AB-33D4-CF7F-B89A-90657397FB6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9740" y="1205911"/>
              <a:ext cx="1036320" cy="1036320"/>
            </a:xfrm>
            <a:prstGeom prst="rect">
              <a:avLst/>
            </a:prstGeom>
          </p:spPr>
        </p:pic>
        <p:sp>
          <p:nvSpPr>
            <p:cNvPr id="43" name="Left Brace 42">
              <a:extLst>
                <a:ext uri="{FF2B5EF4-FFF2-40B4-BE49-F238E27FC236}">
                  <a16:creationId xmlns:a16="http://schemas.microsoft.com/office/drawing/2014/main" id="{9A6083C9-B2AE-3404-6E43-9CF026CD3FA5}"/>
                </a:ext>
                <a:ext uri="{C183D7F6-B498-43B3-948B-1728B52AA6E4}">
                  <adec:decorative xmlns:adec="http://schemas.microsoft.com/office/drawing/2017/decorative" val="1"/>
                </a:ext>
              </a:extLst>
            </p:cNvPr>
            <p:cNvSpPr/>
            <p:nvPr/>
          </p:nvSpPr>
          <p:spPr>
            <a:xfrm rot="5400000">
              <a:off x="5890211" y="-3082288"/>
              <a:ext cx="358238" cy="10736580"/>
            </a:xfrm>
            <a:prstGeom prst="leftBrac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072262CF-D39C-184F-F710-107E77B00744}"/>
              </a:ext>
              <a:ext uri="{C183D7F6-B498-43B3-948B-1728B52AA6E4}">
                <adec:decorative xmlns:adec="http://schemas.microsoft.com/office/drawing/2017/decorative" val="1"/>
              </a:ext>
            </a:extLst>
          </p:cNvPr>
          <p:cNvGrpSpPr/>
          <p:nvPr/>
        </p:nvGrpSpPr>
        <p:grpSpPr>
          <a:xfrm>
            <a:off x="636270" y="2529843"/>
            <a:ext cx="2103120" cy="2631474"/>
            <a:chOff x="636270" y="2529843"/>
            <a:chExt cx="2103120" cy="2631474"/>
          </a:xfrm>
        </p:grpSpPr>
        <p:sp>
          <p:nvSpPr>
            <p:cNvPr id="13" name="Rectangle 12">
              <a:extLst>
                <a:ext uri="{FF2B5EF4-FFF2-40B4-BE49-F238E27FC236}">
                  <a16:creationId xmlns:a16="http://schemas.microsoft.com/office/drawing/2014/main" id="{E475DA80-5177-2F28-3BDC-8D2D98B84D4C}"/>
                </a:ext>
                <a:ext uri="{C183D7F6-B498-43B3-948B-1728B52AA6E4}">
                  <adec:decorative xmlns:adec="http://schemas.microsoft.com/office/drawing/2017/decorative" val="1"/>
                </a:ext>
              </a:extLst>
            </p:cNvPr>
            <p:cNvSpPr/>
            <p:nvPr/>
          </p:nvSpPr>
          <p:spPr bwMode="auto">
            <a:xfrm>
              <a:off x="636270" y="2529843"/>
              <a:ext cx="2103120" cy="2631474"/>
            </a:xfrm>
            <a:prstGeom prst="rect">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Generativa</a:t>
              </a:r>
            </a:p>
            <a:p>
              <a:pPr algn="ctr" defTabSz="932472" fontAlgn="base">
                <a:spcBef>
                  <a:spcPct val="0"/>
                </a:spcBef>
                <a:spcAft>
                  <a:spcPct val="0"/>
                </a:spcAft>
              </a:pPr>
              <a:r>
                <a:rPr lang="es-ES" sz="2000" b="0" i="0" strike="noStrike" cap="none" baseline="0">
                  <a:solidFill>
                    <a:srgbClr val="000000"/>
                  </a:solidFill>
                  <a:effectLst/>
                  <a:latin typeface="Segoe UI"/>
                  <a:ea typeface="Segoe UI"/>
                  <a:cs typeface="Segoe UI"/>
                </a:rPr>
                <a:t>generativa</a:t>
              </a:r>
            </a:p>
          </p:txBody>
        </p:sp>
        <p:pic>
          <p:nvPicPr>
            <p:cNvPr id="18" name="Graphic 17" descr="Chat outline">
              <a:extLst>
                <a:ext uri="{FF2B5EF4-FFF2-40B4-BE49-F238E27FC236}">
                  <a16:creationId xmlns:a16="http://schemas.microsoft.com/office/drawing/2014/main" id="{8DCCD776-69E8-E853-A559-A221BAE848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26" y="2746911"/>
              <a:ext cx="1499525" cy="1499525"/>
            </a:xfrm>
            <a:prstGeom prst="rect">
              <a:avLst/>
            </a:prstGeom>
          </p:spPr>
        </p:pic>
      </p:grpSp>
      <p:grpSp>
        <p:nvGrpSpPr>
          <p:cNvPr id="10" name="Group 9" descr="Agents and automation.">
            <a:extLst>
              <a:ext uri="{FF2B5EF4-FFF2-40B4-BE49-F238E27FC236}">
                <a16:creationId xmlns:a16="http://schemas.microsoft.com/office/drawing/2014/main" id="{EF0C7931-35F4-599B-00BB-C4C905025964}"/>
              </a:ext>
            </a:extLst>
          </p:cNvPr>
          <p:cNvGrpSpPr/>
          <p:nvPr/>
        </p:nvGrpSpPr>
        <p:grpSpPr>
          <a:xfrm>
            <a:off x="2827973" y="2529843"/>
            <a:ext cx="2103120" cy="2646709"/>
            <a:chOff x="2827973" y="2529843"/>
            <a:chExt cx="2103120" cy="2646709"/>
          </a:xfrm>
        </p:grpSpPr>
        <p:sp>
          <p:nvSpPr>
            <p:cNvPr id="14" name="Rectangle 13" descr="Agents and automation">
              <a:extLst>
                <a:ext uri="{FF2B5EF4-FFF2-40B4-BE49-F238E27FC236}">
                  <a16:creationId xmlns:a16="http://schemas.microsoft.com/office/drawing/2014/main" id="{1EB741A3-06AB-6084-7A32-3D2C07E20DC7}"/>
                </a:ext>
              </a:extLst>
            </p:cNvPr>
            <p:cNvSpPr/>
            <p:nvPr/>
          </p:nvSpPr>
          <p:spPr bwMode="auto">
            <a:xfrm>
              <a:off x="2827973" y="2529843"/>
              <a:ext cx="2103120" cy="2646709"/>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BFBFBF"/>
                  </a:solidFill>
                  <a:effectLst/>
                  <a:latin typeface="Segoe UI"/>
                  <a:ea typeface="Segoe UI"/>
                  <a:cs typeface="Segoe UI"/>
                </a:rPr>
                <a:t>Agentes y automatización</a:t>
              </a:r>
            </a:p>
          </p:txBody>
        </p:sp>
        <p:grpSp>
          <p:nvGrpSpPr>
            <p:cNvPr id="27" name="Group 26">
              <a:extLst>
                <a:ext uri="{FF2B5EF4-FFF2-40B4-BE49-F238E27FC236}">
                  <a16:creationId xmlns:a16="http://schemas.microsoft.com/office/drawing/2014/main" id="{6474A295-75A3-4DFE-9A3E-6D46101FFFCE}"/>
                </a:ext>
              </a:extLst>
            </p:cNvPr>
            <p:cNvGrpSpPr/>
            <p:nvPr/>
          </p:nvGrpSpPr>
          <p:grpSpPr>
            <a:xfrm>
              <a:off x="3189284" y="2746911"/>
              <a:ext cx="1278893" cy="1291225"/>
              <a:chOff x="3201314" y="2458146"/>
              <a:chExt cx="1278893" cy="1291225"/>
            </a:xfrm>
            <a:solidFill>
              <a:schemeClr val="tx1"/>
            </a:solidFill>
          </p:grpSpPr>
          <p:pic>
            <p:nvPicPr>
              <p:cNvPr id="20" name="Graphic 19" descr="User outline">
                <a:extLst>
                  <a:ext uri="{FF2B5EF4-FFF2-40B4-BE49-F238E27FC236}">
                    <a16:creationId xmlns:a16="http://schemas.microsoft.com/office/drawing/2014/main" id="{414EFB67-5F3F-FEEB-734D-9CA1D0E3278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01314" y="2458146"/>
                <a:ext cx="1278893" cy="1278893"/>
              </a:xfrm>
              <a:prstGeom prst="rect">
                <a:avLst/>
              </a:prstGeom>
            </p:spPr>
          </p:pic>
          <p:pic>
            <p:nvPicPr>
              <p:cNvPr id="24" name="Graphic 23" descr="Single gear outline">
                <a:extLst>
                  <a:ext uri="{FF2B5EF4-FFF2-40B4-BE49-F238E27FC236}">
                    <a16:creationId xmlns:a16="http://schemas.microsoft.com/office/drawing/2014/main" id="{2273FEB7-2A1F-E9C3-9130-3F8539F4DE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28480" y="3124811"/>
                <a:ext cx="624560" cy="624560"/>
              </a:xfrm>
              <a:prstGeom prst="rect">
                <a:avLst/>
              </a:prstGeom>
            </p:spPr>
          </p:pic>
        </p:grpSp>
      </p:grpSp>
      <p:grpSp>
        <p:nvGrpSpPr>
          <p:cNvPr id="4" name="Group 3">
            <a:extLst>
              <a:ext uri="{FF2B5EF4-FFF2-40B4-BE49-F238E27FC236}">
                <a16:creationId xmlns:a16="http://schemas.microsoft.com/office/drawing/2014/main" id="{1987720E-C7EB-566C-DCBA-CE69B073131F}"/>
              </a:ext>
              <a:ext uri="{C183D7F6-B498-43B3-948B-1728B52AA6E4}">
                <adec:decorative xmlns:adec="http://schemas.microsoft.com/office/drawing/2017/decorative" val="1"/>
              </a:ext>
            </a:extLst>
          </p:cNvPr>
          <p:cNvGrpSpPr/>
          <p:nvPr/>
        </p:nvGrpSpPr>
        <p:grpSpPr>
          <a:xfrm>
            <a:off x="5019674" y="2538384"/>
            <a:ext cx="2103120" cy="2631474"/>
            <a:chOff x="7211379" y="2545079"/>
            <a:chExt cx="2103120" cy="2631474"/>
          </a:xfrm>
        </p:grpSpPr>
        <p:sp>
          <p:nvSpPr>
            <p:cNvPr id="16" name="Rectangle 15">
              <a:extLst>
                <a:ext uri="{FF2B5EF4-FFF2-40B4-BE49-F238E27FC236}">
                  <a16:creationId xmlns:a16="http://schemas.microsoft.com/office/drawing/2014/main" id="{D0C97147-0936-DC5B-3031-3E9D5FCD31A6}"/>
                </a:ext>
              </a:extLst>
            </p:cNvPr>
            <p:cNvSpPr/>
            <p:nvPr/>
          </p:nvSpPr>
          <p:spPr bwMode="auto">
            <a:xfrm>
              <a:off x="7211379" y="2545079"/>
              <a:ext cx="2103120" cy="2631474"/>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BFBFBF"/>
                  </a:solidFill>
                  <a:effectLst/>
                  <a:latin typeface="Segoe UI"/>
                  <a:ea typeface="Segoe UI"/>
                  <a:cs typeface="Segoe UI"/>
                </a:rPr>
                <a:t>Lenguaje natural</a:t>
              </a:r>
            </a:p>
          </p:txBody>
        </p:sp>
        <p:grpSp>
          <p:nvGrpSpPr>
            <p:cNvPr id="34" name="Group 33">
              <a:extLst>
                <a:ext uri="{FF2B5EF4-FFF2-40B4-BE49-F238E27FC236}">
                  <a16:creationId xmlns:a16="http://schemas.microsoft.com/office/drawing/2014/main" id="{2AF24138-41F7-18C3-B7E9-A4A8F2747FA4}"/>
                </a:ext>
              </a:extLst>
            </p:cNvPr>
            <p:cNvGrpSpPr/>
            <p:nvPr/>
          </p:nvGrpSpPr>
          <p:grpSpPr>
            <a:xfrm>
              <a:off x="7618875" y="2668480"/>
              <a:ext cx="1239660" cy="1369656"/>
              <a:chOff x="7833360" y="207684"/>
              <a:chExt cx="1239660" cy="1369656"/>
            </a:xfrm>
            <a:solidFill>
              <a:schemeClr val="bg1">
                <a:lumMod val="75000"/>
              </a:schemeClr>
            </a:solidFill>
          </p:grpSpPr>
          <p:pic>
            <p:nvPicPr>
              <p:cNvPr id="31" name="Graphic 30" descr="Document outline">
                <a:extLst>
                  <a:ext uri="{FF2B5EF4-FFF2-40B4-BE49-F238E27FC236}">
                    <a16:creationId xmlns:a16="http://schemas.microsoft.com/office/drawing/2014/main" id="{21E6DEB6-9356-879E-AA2B-02755C36A6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7440" y="1005840"/>
                <a:ext cx="571500" cy="571500"/>
              </a:xfrm>
              <a:prstGeom prst="rect">
                <a:avLst/>
              </a:prstGeom>
            </p:spPr>
          </p:pic>
          <p:pic>
            <p:nvPicPr>
              <p:cNvPr id="33" name="Graphic 32" descr="Call center outline">
                <a:extLst>
                  <a:ext uri="{FF2B5EF4-FFF2-40B4-BE49-F238E27FC236}">
                    <a16:creationId xmlns:a16="http://schemas.microsoft.com/office/drawing/2014/main" id="{65E7D239-C471-72A9-0996-E7D9239D01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3360" y="207684"/>
                <a:ext cx="1239660" cy="1239660"/>
              </a:xfrm>
              <a:prstGeom prst="rect">
                <a:avLst/>
              </a:prstGeom>
            </p:spPr>
          </p:pic>
        </p:grpSp>
      </p:grpSp>
      <p:grpSp>
        <p:nvGrpSpPr>
          <p:cNvPr id="2" name="Group 1">
            <a:extLst>
              <a:ext uri="{FF2B5EF4-FFF2-40B4-BE49-F238E27FC236}">
                <a16:creationId xmlns:a16="http://schemas.microsoft.com/office/drawing/2014/main" id="{086A8D4E-E239-AB0B-1EED-7720AA02CD4F}"/>
              </a:ext>
              <a:ext uri="{C183D7F6-B498-43B3-948B-1728B52AA6E4}">
                <adec:decorative xmlns:adec="http://schemas.microsoft.com/office/drawing/2017/decorative" val="1"/>
              </a:ext>
            </a:extLst>
          </p:cNvPr>
          <p:cNvGrpSpPr/>
          <p:nvPr/>
        </p:nvGrpSpPr>
        <p:grpSpPr>
          <a:xfrm>
            <a:off x="7211377" y="2553624"/>
            <a:ext cx="2103120" cy="2631474"/>
            <a:chOff x="5019676" y="2545079"/>
            <a:chExt cx="2103120" cy="2631474"/>
          </a:xfrm>
        </p:grpSpPr>
        <p:sp>
          <p:nvSpPr>
            <p:cNvPr id="15" name="Rectangle 14">
              <a:extLst>
                <a:ext uri="{FF2B5EF4-FFF2-40B4-BE49-F238E27FC236}">
                  <a16:creationId xmlns:a16="http://schemas.microsoft.com/office/drawing/2014/main" id="{23EAE5D4-B1D5-1E23-18B4-40236088C3D8}"/>
                </a:ext>
              </a:extLst>
            </p:cNvPr>
            <p:cNvSpPr/>
            <p:nvPr/>
          </p:nvSpPr>
          <p:spPr bwMode="auto">
            <a:xfrm>
              <a:off x="5019676" y="2545079"/>
              <a:ext cx="2103120" cy="2631474"/>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BFBFBF"/>
                  </a:solidFill>
                  <a:effectLst/>
                  <a:latin typeface="Segoe UI"/>
                  <a:ea typeface="Segoe UI"/>
                  <a:cs typeface="Segoe UI"/>
                </a:rPr>
                <a:t>Computer Vision</a:t>
              </a:r>
            </a:p>
          </p:txBody>
        </p:sp>
        <p:pic>
          <p:nvPicPr>
            <p:cNvPr id="28" name="Graphic 27" descr="Eye Scan with solid fill">
              <a:extLst>
                <a:ext uri="{FF2B5EF4-FFF2-40B4-BE49-F238E27FC236}">
                  <a16:creationId xmlns:a16="http://schemas.microsoft.com/office/drawing/2014/main" id="{1A11F3F8-0792-F49C-E174-9AC0B4EDE31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21383" y="2885142"/>
              <a:ext cx="1056868" cy="1056868"/>
            </a:xfrm>
            <a:prstGeom prst="rect">
              <a:avLst/>
            </a:prstGeom>
          </p:spPr>
        </p:pic>
      </p:grpSp>
      <p:grpSp>
        <p:nvGrpSpPr>
          <p:cNvPr id="19" name="Group 18">
            <a:extLst>
              <a:ext uri="{FF2B5EF4-FFF2-40B4-BE49-F238E27FC236}">
                <a16:creationId xmlns:a16="http://schemas.microsoft.com/office/drawing/2014/main" id="{D68A33AF-EB7A-CB98-9D69-E18B13B1D38F}"/>
              </a:ext>
              <a:ext uri="{C183D7F6-B498-43B3-948B-1728B52AA6E4}">
                <adec:decorative xmlns:adec="http://schemas.microsoft.com/office/drawing/2017/decorative" val="1"/>
              </a:ext>
            </a:extLst>
          </p:cNvPr>
          <p:cNvGrpSpPr/>
          <p:nvPr/>
        </p:nvGrpSpPr>
        <p:grpSpPr>
          <a:xfrm>
            <a:off x="9403080" y="2545080"/>
            <a:ext cx="2103120" cy="2631474"/>
            <a:chOff x="9403080" y="2545080"/>
            <a:chExt cx="2103120" cy="2631474"/>
          </a:xfrm>
        </p:grpSpPr>
        <p:sp>
          <p:nvSpPr>
            <p:cNvPr id="17" name="Rectangle 16">
              <a:extLst>
                <a:ext uri="{FF2B5EF4-FFF2-40B4-BE49-F238E27FC236}">
                  <a16:creationId xmlns:a16="http://schemas.microsoft.com/office/drawing/2014/main" id="{0F7005D2-3E6E-CB62-3D9C-4DA1B7E26E60}"/>
                </a:ext>
                <a:ext uri="{C183D7F6-B498-43B3-948B-1728B52AA6E4}">
                  <adec:decorative xmlns:adec="http://schemas.microsoft.com/office/drawing/2017/decorative" val="1"/>
                </a:ext>
              </a:extLst>
            </p:cNvPr>
            <p:cNvSpPr/>
            <p:nvPr/>
          </p:nvSpPr>
          <p:spPr bwMode="auto">
            <a:xfrm>
              <a:off x="9403080" y="2545080"/>
              <a:ext cx="2103120" cy="2631474"/>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a:solidFill>
                    <a:srgbClr val="BFBFBF"/>
                  </a:solidFill>
                  <a:effectLst/>
                  <a:latin typeface="Segoe UI"/>
                  <a:ea typeface="Segoe UI"/>
                  <a:cs typeface="Segoe UI"/>
                </a:rPr>
                <a:t>Extracción de información</a:t>
              </a:r>
            </a:p>
          </p:txBody>
        </p:sp>
        <p:grpSp>
          <p:nvGrpSpPr>
            <p:cNvPr id="39" name="Group 38">
              <a:extLst>
                <a:ext uri="{FF2B5EF4-FFF2-40B4-BE49-F238E27FC236}">
                  <a16:creationId xmlns:a16="http://schemas.microsoft.com/office/drawing/2014/main" id="{0529A81C-451E-D358-197F-6FB373381C9B}"/>
                </a:ext>
              </a:extLst>
            </p:cNvPr>
            <p:cNvGrpSpPr/>
            <p:nvPr/>
          </p:nvGrpSpPr>
          <p:grpSpPr>
            <a:xfrm>
              <a:off x="9821645" y="2891657"/>
              <a:ext cx="1059255" cy="1134146"/>
              <a:chOff x="8324086" y="287197"/>
              <a:chExt cx="1059255" cy="1134146"/>
            </a:xfrm>
            <a:solidFill>
              <a:schemeClr val="bg1">
                <a:lumMod val="75000"/>
              </a:schemeClr>
            </a:solidFill>
          </p:grpSpPr>
          <p:pic>
            <p:nvPicPr>
              <p:cNvPr id="36" name="Graphic 35" descr="Magnifying glass with solid fill">
                <a:extLst>
                  <a:ext uri="{FF2B5EF4-FFF2-40B4-BE49-F238E27FC236}">
                    <a16:creationId xmlns:a16="http://schemas.microsoft.com/office/drawing/2014/main" id="{33D3D325-78AD-457F-4D26-0D51435F9A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00688" y="638690"/>
                <a:ext cx="782653" cy="782653"/>
              </a:xfrm>
              <a:prstGeom prst="rect">
                <a:avLst/>
              </a:prstGeom>
            </p:spPr>
          </p:pic>
          <p:pic>
            <p:nvPicPr>
              <p:cNvPr id="38" name="Graphic 37" descr="Contract outline">
                <a:extLst>
                  <a:ext uri="{FF2B5EF4-FFF2-40B4-BE49-F238E27FC236}">
                    <a16:creationId xmlns:a16="http://schemas.microsoft.com/office/drawing/2014/main" id="{C9CC180B-7C20-307D-36A6-388A74FABA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24086" y="287197"/>
                <a:ext cx="914400" cy="914400"/>
              </a:xfrm>
              <a:prstGeom prst="rect">
                <a:avLst/>
              </a:prstGeom>
            </p:spPr>
          </p:pic>
        </p:grpSp>
      </p:grpSp>
      <p:grpSp>
        <p:nvGrpSpPr>
          <p:cNvPr id="21" name="Group 20">
            <a:extLst>
              <a:ext uri="{FF2B5EF4-FFF2-40B4-BE49-F238E27FC236}">
                <a16:creationId xmlns:a16="http://schemas.microsoft.com/office/drawing/2014/main" id="{0B78AEC5-5D81-8068-CF49-22A7408F2A32}"/>
              </a:ext>
              <a:ext uri="{C183D7F6-B498-43B3-948B-1728B52AA6E4}">
                <adec:decorative xmlns:adec="http://schemas.microsoft.com/office/drawing/2017/decorative" val="1"/>
              </a:ext>
            </a:extLst>
          </p:cNvPr>
          <p:cNvGrpSpPr/>
          <p:nvPr/>
        </p:nvGrpSpPr>
        <p:grpSpPr>
          <a:xfrm>
            <a:off x="624840" y="5280660"/>
            <a:ext cx="10896600" cy="914400"/>
            <a:chOff x="624840" y="5280660"/>
            <a:chExt cx="10896600" cy="914400"/>
          </a:xfrm>
        </p:grpSpPr>
        <p:sp>
          <p:nvSpPr>
            <p:cNvPr id="7" name="Rectangle 6">
              <a:extLst>
                <a:ext uri="{FF2B5EF4-FFF2-40B4-BE49-F238E27FC236}">
                  <a16:creationId xmlns:a16="http://schemas.microsoft.com/office/drawing/2014/main" id="{51B2F25A-596B-CF78-5797-0424053F0726}"/>
                </a:ext>
                <a:ext uri="{C183D7F6-B498-43B3-948B-1728B52AA6E4}">
                  <adec:decorative xmlns:adec="http://schemas.microsoft.com/office/drawing/2017/decorative" val="1"/>
                </a:ext>
              </a:extLst>
            </p:cNvPr>
            <p:cNvSpPr/>
            <p:nvPr/>
          </p:nvSpPr>
          <p:spPr bwMode="auto">
            <a:xfrm>
              <a:off x="624840" y="5280660"/>
              <a:ext cx="10896600" cy="899160"/>
            </a:xfrm>
            <a:prstGeom prst="rect">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s-ES" sz="2000" b="0" i="0" strike="noStrike" cap="none" baseline="0" dirty="0">
                  <a:solidFill>
                    <a:srgbClr val="BFBFBF"/>
                  </a:solidFill>
                  <a:effectLst/>
                  <a:latin typeface="Segoe UI"/>
                  <a:ea typeface="Segoe UI"/>
                  <a:cs typeface="Segoe UI"/>
                </a:rPr>
                <a:t>        Aprendizaje automático</a:t>
              </a:r>
            </a:p>
          </p:txBody>
        </p:sp>
        <p:grpSp>
          <p:nvGrpSpPr>
            <p:cNvPr id="12" name="Group 11">
              <a:extLst>
                <a:ext uri="{FF2B5EF4-FFF2-40B4-BE49-F238E27FC236}">
                  <a16:creationId xmlns:a16="http://schemas.microsoft.com/office/drawing/2014/main" id="{484C916E-9C13-A0DE-3232-60C42C5A2444}"/>
                </a:ext>
              </a:extLst>
            </p:cNvPr>
            <p:cNvGrpSpPr/>
            <p:nvPr/>
          </p:nvGrpSpPr>
          <p:grpSpPr>
            <a:xfrm>
              <a:off x="3474720" y="5280660"/>
              <a:ext cx="1447447" cy="914400"/>
              <a:chOff x="5638800" y="2971800"/>
              <a:chExt cx="1447447" cy="914400"/>
            </a:xfrm>
          </p:grpSpPr>
          <p:pic>
            <p:nvPicPr>
              <p:cNvPr id="9" name="Graphic 8" descr="Gears outline">
                <a:extLst>
                  <a:ext uri="{FF2B5EF4-FFF2-40B4-BE49-F238E27FC236}">
                    <a16:creationId xmlns:a16="http://schemas.microsoft.com/office/drawing/2014/main" id="{3A382EE5-6B49-3DBA-EABA-5209D2B1515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38800" y="2971800"/>
                <a:ext cx="914400" cy="91440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2DE0C97-3869-C9C1-EE7B-2229A50F05DE}"/>
                      </a:ext>
                    </a:extLst>
                  </p:cNvPr>
                  <p:cNvSpPr txBox="1"/>
                  <p:nvPr/>
                </p:nvSpPr>
                <p:spPr>
                  <a:xfrm>
                    <a:off x="6233513" y="3421380"/>
                    <a:ext cx="852734" cy="24622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600" b="0" i="1" smtClean="0">
                              <a:solidFill>
                                <a:schemeClr val="bg1">
                                  <a:lumMod val="75000"/>
                                </a:schemeClr>
                              </a:solidFill>
                              <a:latin typeface="Cambria Math" panose="02040503050406030204" pitchFamily="18" charset="0"/>
                            </a:rPr>
                            <m:t>𝑦</m:t>
                          </m:r>
                          <m:r>
                            <a:rPr lang="en-US" sz="1600" b="0" i="1" smtClean="0">
                              <a:solidFill>
                                <a:schemeClr val="bg1">
                                  <a:lumMod val="75000"/>
                                </a:schemeClr>
                              </a:solidFill>
                              <a:latin typeface="Cambria Math" panose="02040503050406030204" pitchFamily="18" charset="0"/>
                            </a:rPr>
                            <m:t>=</m:t>
                          </m:r>
                          <m:r>
                            <a:rPr lang="en-US" sz="1600" b="0" i="1" smtClean="0">
                              <a:solidFill>
                                <a:schemeClr val="bg1">
                                  <a:lumMod val="75000"/>
                                </a:schemeClr>
                              </a:solidFill>
                              <a:latin typeface="Cambria Math" panose="02040503050406030204" pitchFamily="18" charset="0"/>
                            </a:rPr>
                            <m:t>𝑓</m:t>
                          </m:r>
                          <m:r>
                            <a:rPr lang="en-US" sz="1600" b="0" i="1" smtClean="0">
                              <a:solidFill>
                                <a:schemeClr val="bg1">
                                  <a:lumMod val="75000"/>
                                </a:schemeClr>
                              </a:solidFill>
                              <a:latin typeface="Cambria Math" panose="02040503050406030204" pitchFamily="18" charset="0"/>
                            </a:rPr>
                            <m:t>(</m:t>
                          </m:r>
                          <m:r>
                            <a:rPr lang="en-US" sz="1600" b="0" i="1" smtClean="0">
                              <a:solidFill>
                                <a:schemeClr val="bg1">
                                  <a:lumMod val="75000"/>
                                </a:schemeClr>
                              </a:solidFill>
                              <a:latin typeface="Cambria Math" panose="02040503050406030204" pitchFamily="18" charset="0"/>
                            </a:rPr>
                            <m:t>𝑥</m:t>
                          </m:r>
                          <m:r>
                            <a:rPr lang="en-US" sz="1600" b="0" i="1" smtClean="0">
                              <a:solidFill>
                                <a:schemeClr val="bg1">
                                  <a:lumMod val="75000"/>
                                </a:schemeClr>
                              </a:solidFill>
                              <a:latin typeface="Cambria Math" panose="02040503050406030204" pitchFamily="18" charset="0"/>
                            </a:rPr>
                            <m:t>)</m:t>
                          </m:r>
                        </m:oMath>
                      </m:oMathPara>
                    </a14:m>
                    <a:endParaRPr lang="en-US" sz="1600" dirty="0">
                      <a:solidFill>
                        <a:schemeClr val="bg1">
                          <a:lumMod val="75000"/>
                        </a:schemeClr>
                      </a:solidFill>
                    </a:endParaRPr>
                  </a:p>
                </p:txBody>
              </p:sp>
            </mc:Choice>
            <mc:Fallback xmlns="" xmlns:m="http://schemas.openxmlformats.org/officeDocument/2006/math" xmlns:w="http://schemas.openxmlformats.org/wordprocessingml/2006/main" xmlns:wp="http://schemas.openxmlformats.org/drawingml/2006/wordprocessingDrawing" xmlns:p14="http://schemas.microsoft.com/office/powerpoint/2010/main" xmlns:p15="http://schemas.microsoft.com/office/powerpoint/2012/main" xmlns:p159="http://schemas.microsoft.com/office/powerpoint/2015/09/main">
              <p:sp>
                <p:nvSpPr>
                  <p:cNvPr id="11" name="TextBox 10">
                    <a:extLst>
                      <a:ext uri="{FF2B5EF4-FFF2-40B4-BE49-F238E27FC236}">
                        <a16:creationId xmlns:a16="http://schemas.microsoft.com/office/drawing/2014/main" id="{52DE0C97-3869-C9C1-EE7B-2229A50F05DE}"/>
                      </a:ext>
                    </a:extLst>
                  </p:cNvPr>
                  <p:cNvSpPr txBox="1">
                    <a:spLocks noRot="1" noChangeAspect="1" noMove="1" noResize="1" noEditPoints="1" noAdjustHandles="1" noChangeArrowheads="1" noChangeShapeType="1" noTextEdit="1"/>
                  </p:cNvSpPr>
                  <p:nvPr/>
                </p:nvSpPr>
                <p:spPr>
                  <a:xfrm>
                    <a:off x="6233513" y="3421380"/>
                    <a:ext cx="852734" cy="246221"/>
                  </a:xfrm>
                  <a:prstGeom prst="rect">
                    <a:avLst/>
                  </a:prstGeom>
                  <a:blipFill>
                    <a:blip r:embed="rId23"/>
                    <a:stretch>
                      <a:fillRect l="-4317" r="-7194" b="-35000"/>
                    </a:stretch>
                  </a:blipFill>
                </p:spPr>
                <p:txBody>
                  <a:bodyPr/>
                  <a:lstStyle/>
                  <a:p>
                    <a:r>
                      <a:rPr lang="en-US">
                        <a:noFill/>
                      </a:rPr>
                      <a:t> </a:t>
                    </a:r>
                  </a:p>
                </p:txBody>
              </p:sp>
            </mc:Fallback>
          </mc:AlternateContent>
        </p:grpSp>
      </p:grpSp>
      <p:sp>
        <p:nvSpPr>
          <p:cNvPr id="3" name="Footer Placeholder 2">
            <a:extLst>
              <a:ext uri="{FF2B5EF4-FFF2-40B4-BE49-F238E27FC236}">
                <a16:creationId xmlns:a16="http://schemas.microsoft.com/office/drawing/2014/main" id="{23BBC019-A935-4C35-6598-2AF84E2D1619}"/>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12569751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2171363"/>
            <a:ext cx="7020497" cy="1828800"/>
          </a:xfrm>
        </p:spPr>
        <p:txBody>
          <a:bodyPr/>
          <a:lstStyle/>
          <a:p>
            <a:r>
              <a:rPr lang="es-ES" sz="4000" b="0" i="0" strike="noStrike" cap="none" baseline="0" dirty="0">
                <a:solidFill>
                  <a:srgbClr val="000000"/>
                </a:solidFill>
                <a:effectLst/>
                <a:latin typeface="Segoe UI"/>
                <a:ea typeface="Segoe UI"/>
                <a:cs typeface="Segoe UI"/>
              </a:rPr>
              <a:t>Ajuste de un modelo de lenguaje con Microsoft </a:t>
            </a:r>
            <a:r>
              <a:rPr lang="es-ES" sz="4000" b="0" i="0" strike="noStrike" cap="none" baseline="0" dirty="0" err="1">
                <a:solidFill>
                  <a:srgbClr val="000000"/>
                </a:solidFill>
                <a:effectLst/>
                <a:latin typeface="Segoe UI"/>
                <a:ea typeface="Segoe UI"/>
                <a:cs typeface="Segoe UI"/>
              </a:rPr>
              <a:t>Foundry</a:t>
            </a:r>
            <a:endParaRPr lang="es-ES" sz="4000" b="0" i="0" strike="noStrike" cap="none" baseline="0" dirty="0">
              <a:solidFill>
                <a:srgbClr val="000000"/>
              </a:solidFill>
              <a:effectLst/>
              <a:latin typeface="Segoe UI"/>
              <a:ea typeface="Segoe UI"/>
              <a:cs typeface="Segoe UI"/>
            </a:endParaRPr>
          </a:p>
        </p:txBody>
      </p:sp>
      <p:sp>
        <p:nvSpPr>
          <p:cNvPr id="3" name="Text Placeholder 2"/>
          <p:cNvSpPr>
            <a:spLocks noGrp="1"/>
          </p:cNvSpPr>
          <p:nvPr>
            <p:ph type="body" idx="1"/>
          </p:nvPr>
        </p:nvSpPr>
        <p:spPr>
          <a:xfrm>
            <a:off x="569911" y="4089086"/>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https://aka.ms/mslearn-ai-fine-tune</a:t>
            </a:r>
            <a:endParaRPr lang="en-US" noProof="0">
              <a:solidFill>
                <a:schemeClr val="accent2"/>
              </a:solidFill>
            </a:endParaRPr>
          </a:p>
        </p:txBody>
      </p:sp>
    </p:spTree>
    <p:extLst>
      <p:ext uri="{BB962C8B-B14F-4D97-AF65-F5344CB8AC3E}">
        <p14:creationId xmlns:p14="http://schemas.microsoft.com/office/powerpoint/2010/main" val="342649161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A4A2-4A86-2700-373C-E90F041BBCCF}"/>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¿Qué es el ajuste?</a:t>
            </a:r>
          </a:p>
        </p:txBody>
      </p:sp>
      <p:sp>
        <p:nvSpPr>
          <p:cNvPr id="3" name="Text Placeholder 2">
            <a:extLst>
              <a:ext uri="{FF2B5EF4-FFF2-40B4-BE49-F238E27FC236}">
                <a16:creationId xmlns:a16="http://schemas.microsoft.com/office/drawing/2014/main" id="{A3B099AF-976A-001F-93C6-F616BA1A02A0}"/>
              </a:ext>
            </a:extLst>
          </p:cNvPr>
          <p:cNvSpPr>
            <a:spLocks noGrp="1"/>
          </p:cNvSpPr>
          <p:nvPr>
            <p:ph type="body" sz="quarter" idx="15"/>
          </p:nvPr>
        </p:nvSpPr>
        <p:spPr>
          <a:xfrm>
            <a:off x="588262" y="2083498"/>
            <a:ext cx="4860254" cy="2438400"/>
          </a:xfrm>
        </p:spPr>
        <p:txBody>
          <a:bodyPr/>
          <a:lstStyle/>
          <a:p>
            <a:pPr>
              <a:spcBef>
                <a:spcPts val="1200"/>
              </a:spcBef>
            </a:pPr>
            <a:r>
              <a:rPr lang="es-ES" sz="2000" b="0" i="0" strike="noStrike" cap="none" baseline="0">
                <a:solidFill>
                  <a:srgbClr val="000000"/>
                </a:solidFill>
                <a:effectLst/>
                <a:latin typeface="Segoe UI"/>
                <a:ea typeface="Segoe UI"/>
                <a:cs typeface="Segoe UI"/>
              </a:rPr>
              <a:t>Entrenamiento adicional para un modelo básico</a:t>
            </a:r>
          </a:p>
          <a:p>
            <a:pPr>
              <a:spcBef>
                <a:spcPts val="1200"/>
              </a:spcBef>
            </a:pPr>
            <a:r>
              <a:rPr lang="es-ES" sz="2000" b="0" i="0" strike="noStrike" cap="none" baseline="0">
                <a:solidFill>
                  <a:srgbClr val="000000"/>
                </a:solidFill>
                <a:effectLst/>
                <a:latin typeface="Segoe UI"/>
                <a:ea typeface="Segoe UI"/>
                <a:cs typeface="Segoe UI"/>
              </a:rPr>
              <a:t>Proporciona al modelo mensajes y respuestas de ejemplo</a:t>
            </a:r>
          </a:p>
          <a:p>
            <a:pPr>
              <a:spcBef>
                <a:spcPts val="1200"/>
              </a:spcBef>
            </a:pPr>
            <a:r>
              <a:rPr lang="es-ES" sz="2000" b="0" i="0" strike="noStrike" cap="none" baseline="0">
                <a:solidFill>
                  <a:srgbClr val="000000"/>
                </a:solidFill>
                <a:effectLst/>
                <a:latin typeface="Segoe UI"/>
                <a:ea typeface="Segoe UI"/>
                <a:cs typeface="Segoe UI"/>
              </a:rPr>
              <a:t>Se usa para maximizar la coherencia del tono </a:t>
            </a:r>
            <a:r>
              <a:rPr lang="es-ES" sz="2000" b="0" i="1" strike="noStrike" cap="none" baseline="0">
                <a:solidFill>
                  <a:srgbClr val="000000"/>
                </a:solidFill>
                <a:effectLst/>
                <a:latin typeface="Segoe UI"/>
                <a:ea typeface="Segoe UI"/>
                <a:cs typeface="Segoe UI"/>
              </a:rPr>
              <a:t>tono </a:t>
            </a:r>
            <a:r>
              <a:rPr lang="es-ES" sz="2000" b="0" i="0" strike="noStrike" cap="none" baseline="0">
                <a:solidFill>
                  <a:srgbClr val="000000"/>
                </a:solidFill>
                <a:effectLst/>
                <a:latin typeface="Segoe UI"/>
                <a:ea typeface="Segoe UI"/>
                <a:cs typeface="Segoe UI"/>
              </a:rPr>
              <a:t>y</a:t>
            </a:r>
            <a:r>
              <a:rPr lang="es-ES" sz="2000" b="0" i="1" strike="noStrike" cap="none" baseline="0">
                <a:solidFill>
                  <a:srgbClr val="000000"/>
                </a:solidFill>
                <a:effectLst/>
                <a:latin typeface="Segoe UI"/>
                <a:ea typeface="Segoe UI"/>
                <a:cs typeface="Segoe UI"/>
              </a:rPr>
              <a:t> estilo </a:t>
            </a:r>
            <a:r>
              <a:rPr lang="es-ES" sz="2000" b="0" i="0" strike="noStrike" cap="none" baseline="0">
                <a:solidFill>
                  <a:srgbClr val="000000"/>
                </a:solidFill>
                <a:effectLst/>
                <a:latin typeface="Segoe UI"/>
                <a:ea typeface="Segoe UI"/>
                <a:cs typeface="Segoe UI"/>
              </a:rPr>
              <a:t>del modelo en las respuestas (cómo debe </a:t>
            </a:r>
            <a:r>
              <a:rPr lang="es-ES" sz="2000" b="0" i="1" strike="noStrike" cap="none" baseline="0">
                <a:solidFill>
                  <a:srgbClr val="000000"/>
                </a:solidFill>
                <a:effectLst/>
                <a:latin typeface="Segoe UI"/>
                <a:ea typeface="Segoe UI"/>
                <a:cs typeface="Segoe UI"/>
              </a:rPr>
              <a:t>actuar</a:t>
            </a:r>
            <a:r>
              <a:rPr lang="es-ES" sz="2000" b="0" i="0" strike="noStrike" cap="none" baseline="0">
                <a:solidFill>
                  <a:srgbClr val="000000"/>
                </a:solidFill>
                <a:effectLst/>
                <a:latin typeface="Segoe UI"/>
                <a:ea typeface="Segoe UI"/>
                <a:cs typeface="Segoe UI"/>
              </a:rPr>
              <a:t>)</a:t>
            </a:r>
          </a:p>
        </p:txBody>
      </p:sp>
      <p:grpSp>
        <p:nvGrpSpPr>
          <p:cNvPr id="26" name="Group 25">
            <a:extLst>
              <a:ext uri="{FF2B5EF4-FFF2-40B4-BE49-F238E27FC236}">
                <a16:creationId xmlns:a16="http://schemas.microsoft.com/office/drawing/2014/main" id="{9AB3FDDA-18EA-E101-AE70-ED8BAD85DE3D}"/>
              </a:ext>
              <a:ext uri="{C183D7F6-B498-43B3-948B-1728B52AA6E4}">
                <adec:decorative xmlns:adec="http://schemas.microsoft.com/office/drawing/2017/decorative" val="1"/>
              </a:ext>
            </a:extLst>
          </p:cNvPr>
          <p:cNvGrpSpPr/>
          <p:nvPr/>
        </p:nvGrpSpPr>
        <p:grpSpPr>
          <a:xfrm>
            <a:off x="5797826" y="2083498"/>
            <a:ext cx="5327374" cy="2289719"/>
            <a:chOff x="5797826" y="2083498"/>
            <a:chExt cx="5327374" cy="2289719"/>
          </a:xfrm>
        </p:grpSpPr>
        <p:sp>
          <p:nvSpPr>
            <p:cNvPr id="24" name="Rectangle 23">
              <a:extLst>
                <a:ext uri="{FF2B5EF4-FFF2-40B4-BE49-F238E27FC236}">
                  <a16:creationId xmlns:a16="http://schemas.microsoft.com/office/drawing/2014/main" id="{D9FE79D3-10A3-29A9-E421-F039E2A4121C}"/>
                </a:ext>
              </a:extLst>
            </p:cNvPr>
            <p:cNvSpPr/>
            <p:nvPr/>
          </p:nvSpPr>
          <p:spPr bwMode="auto">
            <a:xfrm>
              <a:off x="5797826" y="2083498"/>
              <a:ext cx="5327374" cy="2289719"/>
            </a:xfrm>
            <a:prstGeom prst="rect">
              <a:avLst/>
            </a:prstGeom>
            <a:solidFill>
              <a:schemeClr val="bg1">
                <a:lumMod val="9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7663C2AC-745A-831C-BE8E-7B7B7BD253D1}"/>
                </a:ext>
              </a:extLst>
            </p:cNvPr>
            <p:cNvGrpSpPr/>
            <p:nvPr/>
          </p:nvGrpSpPr>
          <p:grpSpPr>
            <a:xfrm>
              <a:off x="6416943" y="2376305"/>
              <a:ext cx="4089139" cy="1699340"/>
              <a:chOff x="6380569" y="2276972"/>
              <a:chExt cx="4089139" cy="1699340"/>
            </a:xfrm>
          </p:grpSpPr>
          <p:grpSp>
            <p:nvGrpSpPr>
              <p:cNvPr id="15" name="Group 14">
                <a:extLst>
                  <a:ext uri="{FF2B5EF4-FFF2-40B4-BE49-F238E27FC236}">
                    <a16:creationId xmlns:a16="http://schemas.microsoft.com/office/drawing/2014/main" id="{F7CF6D10-11AE-3F6B-09E8-9E3549AA1D88}"/>
                  </a:ext>
                </a:extLst>
              </p:cNvPr>
              <p:cNvGrpSpPr/>
              <p:nvPr/>
            </p:nvGrpSpPr>
            <p:grpSpPr>
              <a:xfrm>
                <a:off x="7933498" y="2427259"/>
                <a:ext cx="881270" cy="881270"/>
                <a:chOff x="5638800" y="2971800"/>
                <a:chExt cx="914400" cy="914400"/>
              </a:xfrm>
              <a:solidFill>
                <a:srgbClr val="0078D4"/>
              </a:solidFill>
            </p:grpSpPr>
            <p:pic>
              <p:nvPicPr>
                <p:cNvPr id="5" name="Graphic 4" descr="Document with solid fill">
                  <a:extLst>
                    <a:ext uri="{FF2B5EF4-FFF2-40B4-BE49-F238E27FC236}">
                      <a16:creationId xmlns:a16="http://schemas.microsoft.com/office/drawing/2014/main" id="{EDEF4A28-4137-21FE-0270-C36265AC31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71800"/>
                  <a:ext cx="914400" cy="914400"/>
                </a:xfrm>
                <a:prstGeom prst="rect">
                  <a:avLst/>
                </a:prstGeom>
              </p:spPr>
            </p:pic>
            <p:cxnSp>
              <p:nvCxnSpPr>
                <p:cNvPr id="9" name="Straight Connector 8">
                  <a:extLst>
                    <a:ext uri="{FF2B5EF4-FFF2-40B4-BE49-F238E27FC236}">
                      <a16:creationId xmlns:a16="http://schemas.microsoft.com/office/drawing/2014/main" id="{5F0F0ABB-7BF1-41C3-AFF3-0C5336968648}"/>
                    </a:ext>
                  </a:extLst>
                </p:cNvPr>
                <p:cNvCxnSpPr/>
                <p:nvPr/>
              </p:nvCxnSpPr>
              <p:spPr>
                <a:xfrm flipH="1">
                  <a:off x="6094999" y="3313957"/>
                  <a:ext cx="0" cy="403278"/>
                </a:xfrm>
                <a:prstGeom prst="line">
                  <a:avLst/>
                </a:prstGeom>
                <a:grpFill/>
                <a:ln w="762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EEB5963-F7C4-7B8C-1B6D-2F271809157A}"/>
                    </a:ext>
                  </a:extLst>
                </p:cNvPr>
                <p:cNvCxnSpPr/>
                <p:nvPr/>
              </p:nvCxnSpPr>
              <p:spPr>
                <a:xfrm>
                  <a:off x="5897217" y="3327209"/>
                  <a:ext cx="197782" cy="0"/>
                </a:xfrm>
                <a:prstGeom prst="line">
                  <a:avLst/>
                </a:prstGeom>
                <a:grpFill/>
                <a:ln w="762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6" name="Graphic 15" descr="Cube with solid fill">
                <a:extLst>
                  <a:ext uri="{FF2B5EF4-FFF2-40B4-BE49-F238E27FC236}">
                    <a16:creationId xmlns:a16="http://schemas.microsoft.com/office/drawing/2014/main" id="{12C30186-B3F3-CA9D-15D3-0DE74DEBDF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0569" y="2276972"/>
                <a:ext cx="1181843" cy="1181843"/>
              </a:xfrm>
              <a:prstGeom prst="rect">
                <a:avLst/>
              </a:prstGeom>
            </p:spPr>
          </p:pic>
          <p:sp>
            <p:nvSpPr>
              <p:cNvPr id="17" name="TextBox 16">
                <a:extLst>
                  <a:ext uri="{FF2B5EF4-FFF2-40B4-BE49-F238E27FC236}">
                    <a16:creationId xmlns:a16="http://schemas.microsoft.com/office/drawing/2014/main" id="{3FA5E935-345C-51E7-81B5-7BC0E86F505E}"/>
                  </a:ext>
                </a:extLst>
              </p:cNvPr>
              <p:cNvSpPr txBox="1"/>
              <p:nvPr/>
            </p:nvSpPr>
            <p:spPr>
              <a:xfrm>
                <a:off x="7577124" y="2606718"/>
                <a:ext cx="320601" cy="553998"/>
              </a:xfrm>
              <a:prstGeom prst="rect">
                <a:avLst/>
              </a:prstGeom>
              <a:noFill/>
            </p:spPr>
            <p:txBody>
              <a:bodyPr wrap="none" lIns="0" tIns="0" rIns="0" bIns="0" rtlCol="0">
                <a:spAutoFit/>
              </a:bodyPr>
              <a:lstStyle/>
              <a:p>
                <a:pPr algn="l"/>
                <a:r>
                  <a:rPr lang="en-US" sz="3600">
                    <a:solidFill>
                      <a:schemeClr val="accent2"/>
                    </a:solidFill>
                    <a:latin typeface="+mj-lt"/>
                  </a:rPr>
                  <a:t>+</a:t>
                </a:r>
              </a:p>
            </p:txBody>
          </p:sp>
          <p:sp>
            <p:nvSpPr>
              <p:cNvPr id="18" name="TextBox 17">
                <a:extLst>
                  <a:ext uri="{FF2B5EF4-FFF2-40B4-BE49-F238E27FC236}">
                    <a16:creationId xmlns:a16="http://schemas.microsoft.com/office/drawing/2014/main" id="{C3563458-26D2-7262-C17A-598D238CF68B}"/>
                  </a:ext>
                </a:extLst>
              </p:cNvPr>
              <p:cNvSpPr txBox="1"/>
              <p:nvPr/>
            </p:nvSpPr>
            <p:spPr>
              <a:xfrm>
                <a:off x="8812838" y="2606718"/>
                <a:ext cx="320601" cy="553998"/>
              </a:xfrm>
              <a:prstGeom prst="rect">
                <a:avLst/>
              </a:prstGeom>
              <a:noFill/>
            </p:spPr>
            <p:txBody>
              <a:bodyPr wrap="none" lIns="0" tIns="0" rIns="0" bIns="0" rtlCol="0">
                <a:spAutoFit/>
              </a:bodyPr>
              <a:lstStyle/>
              <a:p>
                <a:pPr algn="l"/>
                <a:r>
                  <a:rPr lang="en-US" sz="3600">
                    <a:solidFill>
                      <a:schemeClr val="accent2"/>
                    </a:solidFill>
                    <a:latin typeface="+mj-lt"/>
                  </a:rPr>
                  <a:t>=</a:t>
                </a:r>
              </a:p>
            </p:txBody>
          </p:sp>
          <p:sp>
            <p:nvSpPr>
              <p:cNvPr id="19" name="TextBox 18">
                <a:extLst>
                  <a:ext uri="{FF2B5EF4-FFF2-40B4-BE49-F238E27FC236}">
                    <a16:creationId xmlns:a16="http://schemas.microsoft.com/office/drawing/2014/main" id="{AA21EACE-343E-92D1-2249-0740588E5AFE}"/>
                  </a:ext>
                </a:extLst>
              </p:cNvPr>
              <p:cNvSpPr txBox="1"/>
              <p:nvPr/>
            </p:nvSpPr>
            <p:spPr>
              <a:xfrm>
                <a:off x="6380569" y="3429000"/>
                <a:ext cx="1196555" cy="487680"/>
              </a:xfrm>
              <a:prstGeom prst="rect">
                <a:avLst/>
              </a:prstGeom>
              <a:noFill/>
            </p:spPr>
            <p:txBody>
              <a:bodyPr wrap="square" lIns="0" tIns="0" rIns="0" bIns="0" rtlCol="0">
                <a:spAutoFit/>
              </a:bodyPr>
              <a:lstStyle/>
              <a:p>
                <a:pPr algn="ctr"/>
                <a:r>
                  <a:rPr lang="es-ES" sz="1600" b="0" i="0" strike="noStrike" cap="none" baseline="0">
                    <a:solidFill>
                      <a:srgbClr val="000000"/>
                    </a:solidFill>
                    <a:effectLst/>
                    <a:latin typeface="Segoe UI"/>
                    <a:ea typeface="Segoe UI"/>
                    <a:cs typeface="Segoe UI"/>
                  </a:rPr>
                  <a:t>Modelo básico</a:t>
                </a:r>
              </a:p>
            </p:txBody>
          </p:sp>
          <p:sp>
            <p:nvSpPr>
              <p:cNvPr id="20" name="TextBox 19">
                <a:extLst>
                  <a:ext uri="{FF2B5EF4-FFF2-40B4-BE49-F238E27FC236}">
                    <a16:creationId xmlns:a16="http://schemas.microsoft.com/office/drawing/2014/main" id="{6F095758-E54B-6674-6BEE-C275ED175B81}"/>
                  </a:ext>
                </a:extLst>
              </p:cNvPr>
              <p:cNvSpPr txBox="1"/>
              <p:nvPr/>
            </p:nvSpPr>
            <p:spPr>
              <a:xfrm>
                <a:off x="7770709" y="3458816"/>
                <a:ext cx="1181843" cy="492443"/>
              </a:xfrm>
              <a:prstGeom prst="rect">
                <a:avLst/>
              </a:prstGeom>
              <a:noFill/>
            </p:spPr>
            <p:txBody>
              <a:bodyPr wrap="square" lIns="0" tIns="0" rIns="0" bIns="0" rtlCol="0">
                <a:spAutoFit/>
              </a:bodyPr>
              <a:lstStyle/>
              <a:p>
                <a:pPr algn="ctr"/>
                <a:r>
                  <a:rPr lang="es-ES" sz="1600" b="0" i="0" strike="noStrike" cap="none" baseline="0" dirty="0">
                    <a:solidFill>
                      <a:srgbClr val="000000"/>
                    </a:solidFill>
                    <a:effectLst/>
                    <a:latin typeface="Segoe UI"/>
                    <a:ea typeface="Segoe UI"/>
                    <a:cs typeface="Segoe UI"/>
                  </a:rPr>
                  <a:t>Datos de aprendizaje.</a:t>
                </a:r>
              </a:p>
            </p:txBody>
          </p:sp>
          <p:sp>
            <p:nvSpPr>
              <p:cNvPr id="21" name="TextBox 20">
                <a:extLst>
                  <a:ext uri="{FF2B5EF4-FFF2-40B4-BE49-F238E27FC236}">
                    <a16:creationId xmlns:a16="http://schemas.microsoft.com/office/drawing/2014/main" id="{DE6789FD-14FF-6DA7-B976-72DB5D80F8A4}"/>
                  </a:ext>
                </a:extLst>
              </p:cNvPr>
              <p:cNvSpPr txBox="1"/>
              <p:nvPr/>
            </p:nvSpPr>
            <p:spPr>
              <a:xfrm>
                <a:off x="9414881" y="3488632"/>
                <a:ext cx="1054827" cy="487680"/>
              </a:xfrm>
              <a:prstGeom prst="rect">
                <a:avLst/>
              </a:prstGeom>
              <a:noFill/>
            </p:spPr>
            <p:txBody>
              <a:bodyPr wrap="square" lIns="0" tIns="0" rIns="0" bIns="0" rtlCol="0">
                <a:spAutoFit/>
              </a:bodyPr>
              <a:lstStyle/>
              <a:p>
                <a:pPr algn="ctr"/>
                <a:r>
                  <a:rPr lang="es-ES" sz="1600" b="0" i="0" strike="noStrike" cap="none" baseline="0">
                    <a:solidFill>
                      <a:srgbClr val="000000"/>
                    </a:solidFill>
                    <a:effectLst/>
                    <a:latin typeface="Segoe UI"/>
                    <a:ea typeface="Segoe UI"/>
                    <a:cs typeface="Segoe UI"/>
                  </a:rPr>
                  <a:t>fine_tuned_model</a:t>
                </a:r>
              </a:p>
            </p:txBody>
          </p:sp>
          <p:grpSp>
            <p:nvGrpSpPr>
              <p:cNvPr id="23" name="Group 22">
                <a:extLst>
                  <a:ext uri="{FF2B5EF4-FFF2-40B4-BE49-F238E27FC236}">
                    <a16:creationId xmlns:a16="http://schemas.microsoft.com/office/drawing/2014/main" id="{401D1204-AE78-4F83-F2F0-49AF169FFB38}"/>
                  </a:ext>
                </a:extLst>
              </p:cNvPr>
              <p:cNvGrpSpPr/>
              <p:nvPr/>
            </p:nvGrpSpPr>
            <p:grpSpPr>
              <a:xfrm>
                <a:off x="9254438" y="2276972"/>
                <a:ext cx="1181843" cy="1181843"/>
                <a:chOff x="9254438" y="2276972"/>
                <a:chExt cx="1181843" cy="1181843"/>
              </a:xfrm>
            </p:grpSpPr>
            <p:pic>
              <p:nvPicPr>
                <p:cNvPr id="7" name="Graphic 6" descr="Cube with solid fill">
                  <a:extLst>
                    <a:ext uri="{FF2B5EF4-FFF2-40B4-BE49-F238E27FC236}">
                      <a16:creationId xmlns:a16="http://schemas.microsoft.com/office/drawing/2014/main" id="{5E47A4FC-C9D8-07EF-790D-0B5D08887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4438" y="2276972"/>
                  <a:ext cx="1181843" cy="1181843"/>
                </a:xfrm>
                <a:prstGeom prst="rect">
                  <a:avLst/>
                </a:prstGeom>
              </p:spPr>
            </p:pic>
            <p:sp>
              <p:nvSpPr>
                <p:cNvPr id="22" name="TextBox 21">
                  <a:extLst>
                    <a:ext uri="{FF2B5EF4-FFF2-40B4-BE49-F238E27FC236}">
                      <a16:creationId xmlns:a16="http://schemas.microsoft.com/office/drawing/2014/main" id="{D0AAD6B2-E498-9FD1-765E-6B21A673B60C}"/>
                    </a:ext>
                  </a:extLst>
                </p:cNvPr>
                <p:cNvSpPr txBox="1"/>
                <p:nvPr/>
              </p:nvSpPr>
              <p:spPr>
                <a:xfrm>
                  <a:off x="9942564" y="2631421"/>
                  <a:ext cx="245260" cy="677108"/>
                </a:xfrm>
                <a:prstGeom prst="rect">
                  <a:avLst/>
                </a:prstGeom>
                <a:noFill/>
              </p:spPr>
              <p:txBody>
                <a:bodyPr wrap="none" lIns="0" tIns="0" rIns="0" bIns="0" rtlCol="0">
                  <a:spAutoFit/>
                </a:bodyPr>
                <a:lstStyle/>
                <a:p>
                  <a:pPr algn="l"/>
                  <a:r>
                    <a:rPr lang="en-US" sz="4400">
                      <a:solidFill>
                        <a:schemeClr val="accent2"/>
                      </a:solidFill>
                      <a:latin typeface="+mj-lt"/>
                    </a:rPr>
                    <a:t>*</a:t>
                  </a:r>
                </a:p>
              </p:txBody>
            </p:sp>
          </p:grpSp>
        </p:grpSp>
      </p:grpSp>
    </p:spTree>
    <p:extLst>
      <p:ext uri="{BB962C8B-B14F-4D97-AF65-F5344CB8AC3E}">
        <p14:creationId xmlns:p14="http://schemas.microsoft.com/office/powerpoint/2010/main" val="70572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51B517-9A49-E83A-C280-985306BEEEA4}"/>
              </a:ext>
              <a:ext uri="{C183D7F6-B498-43B3-948B-1728B52AA6E4}">
                <adec:decorative xmlns:adec="http://schemas.microsoft.com/office/drawing/2017/decorative" val="1"/>
              </a:ext>
            </a:extLst>
          </p:cNvPr>
          <p:cNvSpPr/>
          <p:nvPr/>
        </p:nvSpPr>
        <p:spPr bwMode="auto">
          <a:xfrm>
            <a:off x="499533" y="1998133"/>
            <a:ext cx="11514667" cy="37761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C9C29FF-515D-9BAB-6CA6-A516373A3351}"/>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Prepara tus datos para ajustar con precisión un modelo</a:t>
            </a:r>
          </a:p>
        </p:txBody>
      </p:sp>
      <p:sp>
        <p:nvSpPr>
          <p:cNvPr id="6" name="TextBox 5">
            <a:extLst>
              <a:ext uri="{FF2B5EF4-FFF2-40B4-BE49-F238E27FC236}">
                <a16:creationId xmlns:a16="http://schemas.microsoft.com/office/drawing/2014/main" id="{BC2E26C2-79AB-274B-46D6-4C5F768686B9}"/>
              </a:ext>
            </a:extLst>
          </p:cNvPr>
          <p:cNvSpPr txBox="1"/>
          <p:nvPr/>
        </p:nvSpPr>
        <p:spPr>
          <a:xfrm>
            <a:off x="588262" y="1527296"/>
            <a:ext cx="11382103" cy="4419599"/>
          </a:xfrm>
          <a:prstGeom prst="rect">
            <a:avLst/>
          </a:prstGeom>
          <a:noFill/>
        </p:spPr>
        <p:txBody>
          <a:bodyPr wrap="square" lIns="0" tIns="0" rIns="0" bIns="0" rtlCol="0">
            <a:spAutoFit/>
          </a:bodyPr>
          <a:lstStyle/>
          <a:p>
            <a:pPr algn="l"/>
            <a:r>
              <a:rPr lang="es-ES" sz="2000" b="0" i="0" strike="noStrike" cap="none" baseline="0">
                <a:solidFill>
                  <a:srgbClr val="000000"/>
                </a:solidFill>
                <a:effectLst/>
                <a:latin typeface="Segoe UI"/>
                <a:ea typeface="Segoe UI"/>
                <a:cs typeface="Segoe UI"/>
              </a:rPr>
              <a:t>Los datos deben tener formato de documento de líneas JSON (JSONL), por ejemplo: </a:t>
            </a:r>
          </a:p>
          <a:p>
            <a:pPr algn="l"/>
            <a:endParaRPr lang="en-US" sz="1800"/>
          </a:p>
          <a:p>
            <a:pPr algn="l"/>
            <a:r>
              <a:rPr lang="es-ES" sz="1800" b="0" i="0" strike="noStrike" cap="none" baseline="0">
                <a:solidFill>
                  <a:srgbClr val="000000"/>
                </a:solidFill>
                <a:effectLst/>
                <a:latin typeface="Segoe UI"/>
                <a:ea typeface="Segoe UI"/>
                <a:cs typeface="Segoe UI"/>
              </a:rPr>
              <a:t>{"messages": [</a:t>
            </a:r>
          </a:p>
          <a:p>
            <a:pPr algn="l"/>
            <a:endParaRPr lang="en-US" sz="1800" noProof="0"/>
          </a:p>
          <a:p>
            <a:pPr lvl="1"/>
            <a:r>
              <a:rPr lang="es-ES" sz="1800" b="0" i="0" strike="noStrike" cap="none" baseline="0">
                <a:solidFill>
                  <a:srgbClr val="000000"/>
                </a:solidFill>
                <a:effectLst/>
                <a:latin typeface="Segoe UI"/>
                <a:ea typeface="Segoe UI"/>
                <a:cs typeface="Segoe UI"/>
              </a:rPr>
              <a:t>{"role": "system", "content": "You are an Xbox customer support agent whose primary goal is to help users with issues they are experiencing with their Xbox devices. You are friendly and concise. You only provide factual answers to queries, and do not provide answers that are not related to Xbox."},</a:t>
            </a:r>
          </a:p>
          <a:p>
            <a:pPr lvl="1"/>
            <a:endParaRPr lang="en-US" sz="1800" noProof="0"/>
          </a:p>
          <a:p>
            <a:pPr lvl="1"/>
            <a:r>
              <a:rPr lang="es-ES" sz="1800" b="0" i="0" strike="noStrike" cap="none" baseline="0">
                <a:solidFill>
                  <a:srgbClr val="000000"/>
                </a:solidFill>
                <a:effectLst/>
                <a:latin typeface="Segoe UI"/>
                <a:ea typeface="Segoe UI"/>
                <a:cs typeface="Segoe UI"/>
              </a:rPr>
              <a:t>{"role": "user", "content": "Is Xbox better than PlayStation?"},</a:t>
            </a:r>
          </a:p>
          <a:p>
            <a:pPr lvl="1"/>
            <a:endParaRPr lang="en-US" sz="1800" noProof="0"/>
          </a:p>
          <a:p>
            <a:pPr lvl="1"/>
            <a:r>
              <a:rPr lang="es-ES" sz="1800" b="0" i="0" strike="noStrike" cap="none" baseline="0">
                <a:solidFill>
                  <a:srgbClr val="000000"/>
                </a:solidFill>
                <a:effectLst/>
                <a:latin typeface="Segoe UI"/>
                <a:ea typeface="Segoe UI"/>
                <a:cs typeface="Segoe UI"/>
              </a:rPr>
              <a:t>{"role": "assistant", "content": "I apologize, but I cannot provide personal opinions. My primary job is to assist you with any issues related to your Xbox device. Do you have any Xbox-related issues that need addressing?"},</a:t>
            </a:r>
          </a:p>
          <a:p>
            <a:pPr lvl="1"/>
            <a:endParaRPr lang="en-US" sz="1800" noProof="0"/>
          </a:p>
          <a:p>
            <a:pPr algn="l"/>
            <a:r>
              <a:rPr lang="en-US" sz="1800" noProof="0"/>
              <a:t>]}</a:t>
            </a:r>
          </a:p>
        </p:txBody>
      </p:sp>
    </p:spTree>
    <p:extLst>
      <p:ext uri="{BB962C8B-B14F-4D97-AF65-F5344CB8AC3E}">
        <p14:creationId xmlns:p14="http://schemas.microsoft.com/office/powerpoint/2010/main" val="56268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BD73-DBA6-9ED6-567A-10900371C689}"/>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Ajuste con precisión de un modelo</a:t>
            </a:r>
          </a:p>
        </p:txBody>
      </p:sp>
      <p:sp>
        <p:nvSpPr>
          <p:cNvPr id="3" name="Text Placeholder 2">
            <a:extLst>
              <a:ext uri="{FF2B5EF4-FFF2-40B4-BE49-F238E27FC236}">
                <a16:creationId xmlns:a16="http://schemas.microsoft.com/office/drawing/2014/main" id="{66753258-FEB7-5273-1DEF-C0A4A35C44EB}"/>
              </a:ext>
            </a:extLst>
          </p:cNvPr>
          <p:cNvSpPr>
            <a:spLocks noGrp="1"/>
          </p:cNvSpPr>
          <p:nvPr>
            <p:ph type="body" sz="quarter" idx="15"/>
          </p:nvPr>
        </p:nvSpPr>
        <p:spPr>
          <a:xfrm>
            <a:off x="1095297" y="1591056"/>
            <a:ext cx="10504566" cy="1402080"/>
          </a:xfrm>
        </p:spPr>
        <p:txBody>
          <a:bodyPr/>
          <a:lstStyle/>
          <a:p>
            <a:pPr marL="457200" indent="-457200">
              <a:buAutoNum type="arabicPeriod"/>
            </a:pPr>
            <a:r>
              <a:rPr lang="es-ES" sz="2000" b="0" i="0" strike="noStrike" cap="none" baseline="0">
                <a:solidFill>
                  <a:srgbClr val="000000"/>
                </a:solidFill>
                <a:effectLst/>
                <a:latin typeface="Segoe UI"/>
                <a:ea typeface="Segoe UI"/>
                <a:cs typeface="Segoe UI"/>
              </a:rPr>
              <a:t>Selección del modelo base</a:t>
            </a:r>
          </a:p>
          <a:p>
            <a:pPr marL="457200" indent="-457200">
              <a:buAutoNum type="arabicPeriod"/>
            </a:pPr>
            <a:r>
              <a:rPr lang="es-ES" sz="2000" b="0" i="0" strike="noStrike" cap="none" baseline="0">
                <a:solidFill>
                  <a:srgbClr val="000000"/>
                </a:solidFill>
                <a:effectLst/>
                <a:latin typeface="Segoe UI"/>
                <a:ea typeface="Segoe UI"/>
                <a:cs typeface="Segoe UI"/>
              </a:rPr>
              <a:t>Selección de los datos de aprendizaje</a:t>
            </a:r>
          </a:p>
          <a:p>
            <a:pPr marL="457200" indent="-457200">
              <a:buAutoNum type="arabicPeriod"/>
            </a:pPr>
            <a:r>
              <a:rPr lang="es-ES" sz="2000" b="0" i="0" strike="noStrike" cap="none" baseline="0">
                <a:solidFill>
                  <a:srgbClr val="000000"/>
                </a:solidFill>
                <a:effectLst/>
                <a:latin typeface="Segoe UI"/>
                <a:ea typeface="Segoe UI"/>
                <a:cs typeface="Segoe UI"/>
              </a:rPr>
              <a:t>Opcional: selecciona tus datos de validación</a:t>
            </a:r>
          </a:p>
          <a:p>
            <a:pPr marL="457200" indent="-457200">
              <a:buAutoNum type="arabicPeriod"/>
            </a:pPr>
            <a:r>
              <a:rPr lang="es-ES" sz="2000" b="0" i="0" strike="noStrike" cap="none" baseline="0">
                <a:solidFill>
                  <a:srgbClr val="000000"/>
                </a:solidFill>
                <a:effectLst/>
                <a:latin typeface="Segoe UI"/>
                <a:ea typeface="Segoe UI"/>
                <a:cs typeface="Segoe UI"/>
              </a:rPr>
              <a:t>Configuración de las opciones avanzadas:</a:t>
            </a:r>
            <a:endParaRPr lang="en-US" sz="1400" noProof="0"/>
          </a:p>
        </p:txBody>
      </p:sp>
      <p:graphicFrame>
        <p:nvGraphicFramePr>
          <p:cNvPr id="4" name="Table 3">
            <a:extLst>
              <a:ext uri="{FF2B5EF4-FFF2-40B4-BE49-F238E27FC236}">
                <a16:creationId xmlns:a16="http://schemas.microsoft.com/office/drawing/2014/main" id="{63697090-F8D4-7989-7326-0B6097F3740E}"/>
              </a:ext>
            </a:extLst>
          </p:cNvPr>
          <p:cNvGraphicFramePr>
            <a:graphicFrameLocks noGrp="1"/>
          </p:cNvGraphicFramePr>
          <p:nvPr>
            <p:extLst>
              <p:ext uri="{D42A27DB-BD31-4B8C-83A1-F6EECF244321}">
                <p14:modId xmlns:p14="http://schemas.microsoft.com/office/powerpoint/2010/main" val="222041108"/>
              </p:ext>
            </p:extLst>
          </p:nvPr>
        </p:nvGraphicFramePr>
        <p:xfrm>
          <a:off x="1577009" y="3251387"/>
          <a:ext cx="8912571" cy="2687320"/>
        </p:xfrm>
        <a:graphic>
          <a:graphicData uri="http://schemas.openxmlformats.org/drawingml/2006/table">
            <a:tbl>
              <a:tblPr firstRow="1" bandRow="1">
                <a:tableStyleId>{72833802-FEF1-4C79-8D5D-14CF1EAF98D9}</a:tableStyleId>
              </a:tblPr>
              <a:tblGrid>
                <a:gridCol w="2468193">
                  <a:extLst>
                    <a:ext uri="{9D8B030D-6E8A-4147-A177-3AD203B41FA5}">
                      <a16:colId xmlns:a16="http://schemas.microsoft.com/office/drawing/2014/main" val="1944726541"/>
                    </a:ext>
                  </a:extLst>
                </a:gridCol>
                <a:gridCol w="6444378">
                  <a:extLst>
                    <a:ext uri="{9D8B030D-6E8A-4147-A177-3AD203B41FA5}">
                      <a16:colId xmlns:a16="http://schemas.microsoft.com/office/drawing/2014/main" val="1371089912"/>
                    </a:ext>
                  </a:extLst>
                </a:gridCol>
              </a:tblGrid>
              <a:tr h="370840">
                <a:tc>
                  <a:txBody>
                    <a:bodyPr/>
                    <a:lstStyle/>
                    <a:p>
                      <a:pPr algn="l" fontAlgn="t"/>
                      <a:r>
                        <a:rPr lang="es-ES" sz="1600" b="1" i="0" strike="noStrike" cap="none" baseline="0">
                          <a:solidFill>
                            <a:srgbClr val="FFFFFF"/>
                          </a:solidFill>
                          <a:effectLst/>
                          <a:latin typeface="Segoe UI"/>
                          <a:ea typeface="Segoe UI"/>
                          <a:cs typeface="Segoe UI"/>
                        </a:rPr>
                        <a:t>Nombre</a:t>
                      </a:r>
                      <a:endParaRPr lang="en-US" sz="1600" noProof="0">
                        <a:effectLst/>
                      </a:endParaRPr>
                    </a:p>
                  </a:txBody>
                  <a:tcPr/>
                </a:tc>
                <a:tc>
                  <a:txBody>
                    <a:bodyPr/>
                    <a:lstStyle/>
                    <a:p>
                      <a:pPr algn="l" fontAlgn="t"/>
                      <a:r>
                        <a:rPr lang="es-ES" sz="1600" b="1" i="0" strike="noStrike" cap="none" baseline="0">
                          <a:solidFill>
                            <a:srgbClr val="FFFFFF"/>
                          </a:solidFill>
                          <a:effectLst/>
                          <a:latin typeface="Segoe UI"/>
                          <a:ea typeface="Segoe UI"/>
                          <a:cs typeface="Segoe UI"/>
                        </a:rPr>
                        <a:t>Descripción</a:t>
                      </a:r>
                      <a:endParaRPr lang="en-US" sz="1600" noProof="0">
                        <a:effectLst/>
                      </a:endParaRPr>
                    </a:p>
                  </a:txBody>
                  <a:tcPr/>
                </a:tc>
                <a:extLst>
                  <a:ext uri="{0D108BD9-81ED-4DB2-BD59-A6C34878D82A}">
                    <a16:rowId xmlns:a16="http://schemas.microsoft.com/office/drawing/2014/main" val="3368337242"/>
                  </a:ext>
                </a:extLst>
              </a:tr>
              <a:tr h="370840">
                <a:tc>
                  <a:txBody>
                    <a:bodyPr/>
                    <a:lstStyle/>
                    <a:p>
                      <a:pPr algn="l" fontAlgn="t"/>
                      <a:r>
                        <a:rPr lang="es-ES" sz="1600" b="0" i="0" strike="noStrike" cap="none" baseline="0">
                          <a:solidFill>
                            <a:srgbClr val="000000"/>
                          </a:solidFill>
                          <a:effectLst/>
                          <a:latin typeface="Segoe UI Semibold"/>
                          <a:ea typeface="Segoe UI Semibold"/>
                          <a:cs typeface="Segoe UI Semibold"/>
                        </a:rPr>
                        <a:t>batch_size</a:t>
                      </a:r>
                      <a:endParaRPr lang="en-US" sz="1600" noProof="0">
                        <a:effectLst/>
                        <a:latin typeface="+mj-lt"/>
                      </a:endParaRPr>
                    </a:p>
                  </a:txBody>
                  <a:tcPr anchor="ctr"/>
                </a:tc>
                <a:tc>
                  <a:txBody>
                    <a:bodyPr/>
                    <a:lstStyle/>
                    <a:p>
                      <a:pPr algn="l" fontAlgn="t"/>
                      <a:r>
                        <a:rPr lang="es-ES" sz="1600" b="0" i="0" strike="noStrike" cap="none" baseline="0">
                          <a:solidFill>
                            <a:srgbClr val="000000"/>
                          </a:solidFill>
                          <a:effectLst/>
                          <a:latin typeface="Segoe UI"/>
                          <a:ea typeface="Segoe UI"/>
                          <a:cs typeface="Segoe UI"/>
                        </a:rPr>
                        <a:t>Número de ejemplos de entrenamiento usados para entrenar un solo cálculo hacia adelante y hacia atrás</a:t>
                      </a:r>
                    </a:p>
                  </a:txBody>
                  <a:tcPr/>
                </a:tc>
                <a:extLst>
                  <a:ext uri="{0D108BD9-81ED-4DB2-BD59-A6C34878D82A}">
                    <a16:rowId xmlns:a16="http://schemas.microsoft.com/office/drawing/2014/main" val="1781189879"/>
                  </a:ext>
                </a:extLst>
              </a:tr>
              <a:tr h="370840">
                <a:tc>
                  <a:txBody>
                    <a:bodyPr/>
                    <a:lstStyle/>
                    <a:p>
                      <a:pPr algn="l" fontAlgn="t"/>
                      <a:r>
                        <a:rPr lang="es-ES" sz="1600" b="0" i="0" strike="noStrike" cap="none" baseline="0">
                          <a:solidFill>
                            <a:srgbClr val="000000"/>
                          </a:solidFill>
                          <a:effectLst/>
                          <a:latin typeface="Segoe UI Semibold"/>
                          <a:ea typeface="Segoe UI Semibold"/>
                          <a:cs typeface="Segoe UI"/>
                        </a:rPr>
                        <a:t>learning_rate_multiplier</a:t>
                      </a:r>
                      <a:endParaRPr lang="en-US" sz="1600" noProof="0">
                        <a:effectLst/>
                        <a:latin typeface="+mj-lt"/>
                      </a:endParaRPr>
                    </a:p>
                  </a:txBody>
                  <a:tcPr anchor="ctr"/>
                </a:tc>
                <a:tc>
                  <a:txBody>
                    <a:bodyPr/>
                    <a:lstStyle/>
                    <a:p>
                      <a:pPr algn="l" fontAlgn="t"/>
                      <a:r>
                        <a:rPr lang="es-ES" sz="1600" b="0" i="0" strike="noStrike" cap="none" baseline="0">
                          <a:solidFill>
                            <a:srgbClr val="000000"/>
                          </a:solidFill>
                          <a:effectLst/>
                          <a:latin typeface="Segoe UI"/>
                          <a:ea typeface="Segoe UI"/>
                          <a:cs typeface="Segoe UI"/>
                        </a:rPr>
                        <a:t>Tasa de aprendizaje original que se usó para el preentrenamiento multiplicada por este valor</a:t>
                      </a:r>
                    </a:p>
                  </a:txBody>
                  <a:tcPr/>
                </a:tc>
                <a:extLst>
                  <a:ext uri="{0D108BD9-81ED-4DB2-BD59-A6C34878D82A}">
                    <a16:rowId xmlns:a16="http://schemas.microsoft.com/office/drawing/2014/main" val="840200013"/>
                  </a:ext>
                </a:extLst>
              </a:tr>
              <a:tr h="370840">
                <a:tc>
                  <a:txBody>
                    <a:bodyPr/>
                    <a:lstStyle/>
                    <a:p>
                      <a:pPr algn="l" fontAlgn="t"/>
                      <a:r>
                        <a:rPr lang="es-ES" sz="1600" b="0" i="0" strike="noStrike" cap="none" baseline="0">
                          <a:solidFill>
                            <a:srgbClr val="000000"/>
                          </a:solidFill>
                          <a:effectLst/>
                          <a:latin typeface="Segoe UI Semibold"/>
                          <a:ea typeface="Segoe UI Semibold"/>
                          <a:cs typeface="Segoe UI Semibold"/>
                        </a:rPr>
                        <a:t>n_epochs</a:t>
                      </a:r>
                      <a:endParaRPr lang="en-US" sz="1600" noProof="0">
                        <a:effectLst/>
                        <a:latin typeface="+mj-lt"/>
                      </a:endParaRPr>
                    </a:p>
                  </a:txBody>
                  <a:tcPr anchor="ctr"/>
                </a:tc>
                <a:tc>
                  <a:txBody>
                    <a:bodyPr/>
                    <a:lstStyle/>
                    <a:p>
                      <a:pPr algn="l" fontAlgn="t"/>
                      <a:r>
                        <a:rPr lang="es-ES" sz="1600" b="0" i="0" strike="noStrike" cap="none" baseline="0">
                          <a:solidFill>
                            <a:srgbClr val="000000"/>
                          </a:solidFill>
                          <a:effectLst/>
                          <a:latin typeface="Segoe UI"/>
                          <a:ea typeface="Segoe UI"/>
                          <a:cs typeface="Segoe UI"/>
                        </a:rPr>
                        <a:t>El número de épocas para entrenar el modelo. Una época se refiere a un ciclo completo a través del conjunto de datos de entrenamiento</a:t>
                      </a:r>
                    </a:p>
                  </a:txBody>
                  <a:tcPr/>
                </a:tc>
                <a:extLst>
                  <a:ext uri="{0D108BD9-81ED-4DB2-BD59-A6C34878D82A}">
                    <a16:rowId xmlns:a16="http://schemas.microsoft.com/office/drawing/2014/main" val="2237480525"/>
                  </a:ext>
                </a:extLst>
              </a:tr>
              <a:tr h="370840">
                <a:tc>
                  <a:txBody>
                    <a:bodyPr/>
                    <a:lstStyle/>
                    <a:p>
                      <a:pPr algn="l" fontAlgn="t"/>
                      <a:r>
                        <a:rPr lang="es-ES" sz="1600" b="0" i="0" strike="noStrike" cap="none" baseline="0">
                          <a:solidFill>
                            <a:srgbClr val="000000"/>
                          </a:solidFill>
                          <a:effectLst/>
                          <a:latin typeface="Segoe UI Semibold"/>
                          <a:ea typeface="Segoe UI Semibold"/>
                          <a:cs typeface="Segoe UI Semibold"/>
                        </a:rPr>
                        <a:t>seed</a:t>
                      </a:r>
                    </a:p>
                  </a:txBody>
                  <a:tcPr anchor="ctr"/>
                </a:tc>
                <a:tc>
                  <a:txBody>
                    <a:bodyPr/>
                    <a:lstStyle/>
                    <a:p>
                      <a:pPr algn="l" fontAlgn="t"/>
                      <a:r>
                        <a:rPr lang="es-ES" sz="1600" b="0" i="0" strike="noStrike" cap="none" baseline="0">
                          <a:solidFill>
                            <a:srgbClr val="000000"/>
                          </a:solidFill>
                          <a:effectLst/>
                          <a:latin typeface="Segoe UI"/>
                          <a:ea typeface="Segoe UI"/>
                          <a:cs typeface="Segoe UI"/>
                        </a:rPr>
                        <a:t>Inicialización aleatoria que se utiliza para controlar la reproducibilidad del trabajo</a:t>
                      </a:r>
                    </a:p>
                  </a:txBody>
                  <a:tcPr/>
                </a:tc>
                <a:extLst>
                  <a:ext uri="{0D108BD9-81ED-4DB2-BD59-A6C34878D82A}">
                    <a16:rowId xmlns:a16="http://schemas.microsoft.com/office/drawing/2014/main" val="1915434793"/>
                  </a:ext>
                </a:extLst>
              </a:tr>
            </a:tbl>
          </a:graphicData>
        </a:graphic>
      </p:graphicFrame>
    </p:spTree>
    <p:extLst>
      <p:ext uri="{BB962C8B-B14F-4D97-AF65-F5344CB8AC3E}">
        <p14:creationId xmlns:p14="http://schemas.microsoft.com/office/powerpoint/2010/main" val="181067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FD49-78B0-D4A4-67AC-2C001D12B5A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580F02C-92A1-BFC6-05CB-458486327319}"/>
              </a:ext>
            </a:extLst>
          </p:cNvPr>
          <p:cNvSpPr>
            <a:spLocks noGrp="1"/>
          </p:cNvSpPr>
          <p:nvPr>
            <p:ph type="title"/>
          </p:nvPr>
        </p:nvSpPr>
        <p:spPr>
          <a:xfrm>
            <a:off x="588262" y="585216"/>
            <a:ext cx="4042761" cy="487680"/>
          </a:xfrm>
        </p:spPr>
        <p:txBody>
          <a:bodyPr/>
          <a:lstStyle/>
          <a:p>
            <a:r>
              <a:rPr lang="es-ES" sz="3200" b="0" i="0" strike="noStrike" cap="none" baseline="0">
                <a:solidFill>
                  <a:srgbClr val="000000"/>
                </a:solidFill>
                <a:effectLst/>
                <a:latin typeface="Segoe UI Semibold"/>
                <a:ea typeface="Segoe UI Semibold"/>
                <a:cs typeface="Segoe UI Semibold"/>
              </a:rPr>
              <a:t>Demostración</a:t>
            </a:r>
          </a:p>
        </p:txBody>
      </p:sp>
      <p:sp>
        <p:nvSpPr>
          <p:cNvPr id="7" name="Text Placeholder 6">
            <a:extLst>
              <a:ext uri="{FF2B5EF4-FFF2-40B4-BE49-F238E27FC236}">
                <a16:creationId xmlns:a16="http://schemas.microsoft.com/office/drawing/2014/main" id="{1BDA36A2-83F9-3F88-3A72-EE2836A08986}"/>
              </a:ext>
            </a:extLst>
          </p:cNvPr>
          <p:cNvSpPr>
            <a:spLocks noGrp="1"/>
          </p:cNvSpPr>
          <p:nvPr>
            <p:ph type="body" sz="quarter" idx="15"/>
          </p:nvPr>
        </p:nvSpPr>
        <p:spPr>
          <a:xfrm>
            <a:off x="588262" y="1124255"/>
            <a:ext cx="4385661" cy="731520"/>
          </a:xfrm>
        </p:spPr>
        <p:txBody>
          <a:bodyPr/>
          <a:lstStyle/>
          <a:p>
            <a:r>
              <a:rPr lang="es-ES" sz="2400" b="0" i="0" strike="noStrike" cap="none" baseline="0">
                <a:solidFill>
                  <a:srgbClr val="000000"/>
                </a:solidFill>
                <a:effectLst/>
                <a:latin typeface="Segoe UI"/>
                <a:ea typeface="Segoe UI"/>
                <a:cs typeface="Segoe UI"/>
              </a:rPr>
              <a:t>Ajuste de un modelo de lenguaje</a:t>
            </a:r>
          </a:p>
        </p:txBody>
      </p:sp>
      <p:sp>
        <p:nvSpPr>
          <p:cNvPr id="15" name="TextBox 14">
            <a:extLst>
              <a:ext uri="{FF2B5EF4-FFF2-40B4-BE49-F238E27FC236}">
                <a16:creationId xmlns:a16="http://schemas.microsoft.com/office/drawing/2014/main" id="{EFCDD222-AFF5-C98B-139B-AA1ADA3AAD81}"/>
              </a:ext>
            </a:extLst>
          </p:cNvPr>
          <p:cNvSpPr txBox="1"/>
          <p:nvPr/>
        </p:nvSpPr>
        <p:spPr>
          <a:xfrm>
            <a:off x="588262" y="2689860"/>
            <a:ext cx="4042761" cy="1231106"/>
          </a:xfrm>
          <a:prstGeom prst="rect">
            <a:avLst/>
          </a:prstGeom>
          <a:noFill/>
        </p:spPr>
        <p:txBody>
          <a:bodyPr wrap="square" lIns="0" tIns="0" rIns="0" bIns="0" rtlCol="0">
            <a:spAutoFit/>
          </a:bodyPr>
          <a:lstStyle/>
          <a:p>
            <a:pPr algn="l"/>
            <a:r>
              <a:rPr lang="es-ES" sz="1600" b="0" i="0" strike="noStrike" cap="none" baseline="0" dirty="0">
                <a:solidFill>
                  <a:srgbClr val="000000"/>
                </a:solidFill>
                <a:effectLst/>
                <a:latin typeface="Segoe UI"/>
                <a:ea typeface="Segoe UI"/>
                <a:cs typeface="Segoe UI"/>
              </a:rPr>
              <a:t>En esta demostración, verás cómo hacer lo siguiente:</a:t>
            </a:r>
          </a:p>
          <a:p>
            <a:pPr marL="285750" indent="-285750" algn="l">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Realizar un ajuste preciso de un modelo en el portal de Microsoft </a:t>
            </a:r>
            <a:r>
              <a:rPr lang="es-ES" sz="1600" b="0" i="0" strike="noStrike" cap="none" baseline="0" dirty="0" err="1">
                <a:solidFill>
                  <a:srgbClr val="000000"/>
                </a:solidFill>
                <a:effectLst/>
                <a:latin typeface="Segoe UI"/>
                <a:ea typeface="Segoe UI"/>
                <a:cs typeface="Segoe UI"/>
              </a:rPr>
              <a:t>Foundry</a:t>
            </a:r>
            <a:endParaRPr lang="es-ES" sz="1600" b="0" i="0" strike="noStrike" cap="none" baseline="0" dirty="0">
              <a:solidFill>
                <a:srgbClr val="000000"/>
              </a:solidFill>
              <a:effectLst/>
              <a:latin typeface="Segoe UI"/>
              <a:ea typeface="Segoe UI"/>
              <a:cs typeface="Segoe UI"/>
            </a:endParaRPr>
          </a:p>
          <a:p>
            <a:pPr algn="l"/>
            <a:endParaRPr lang="en-US" sz="1600" dirty="0"/>
          </a:p>
        </p:txBody>
      </p:sp>
      <p:sp>
        <p:nvSpPr>
          <p:cNvPr id="17" name="TextBox 16">
            <a:extLst>
              <a:ext uri="{FF2B5EF4-FFF2-40B4-BE49-F238E27FC236}">
                <a16:creationId xmlns:a16="http://schemas.microsoft.com/office/drawing/2014/main" id="{360C957D-501C-9E89-4D8F-49B3FEF43E33}"/>
              </a:ext>
            </a:extLst>
          </p:cNvPr>
          <p:cNvSpPr txBox="1"/>
          <p:nvPr/>
        </p:nvSpPr>
        <p:spPr>
          <a:xfrm>
            <a:off x="121620" y="5733745"/>
            <a:ext cx="4607087" cy="1066800"/>
          </a:xfrm>
          <a:prstGeom prst="rect">
            <a:avLst/>
          </a:prstGeom>
          <a:noFill/>
        </p:spPr>
        <p:txBody>
          <a:bodyPr wrap="square">
            <a:spAutoFit/>
          </a:bodyPr>
          <a:lstStyle/>
          <a:p>
            <a:r>
              <a:rPr lang="es-ES" sz="1600" b="0" i="0" strike="noStrike" cap="none" baseline="0">
                <a:solidFill>
                  <a:srgbClr val="000000"/>
                </a:solidFill>
                <a:effectLst/>
                <a:latin typeface="Segoe UI"/>
                <a:ea typeface="Segoe UI"/>
                <a:cs typeface="Segoe UI"/>
              </a:rPr>
              <a:t>Prueba esta demostración después de la clase en:</a:t>
            </a:r>
          </a:p>
          <a:p>
            <a:r>
              <a:rPr lang="es-ES" sz="1600" b="0" i="0" strike="noStrike" cap="none" baseline="0">
                <a:solidFill>
                  <a:srgbClr val="000000"/>
                </a:solidFill>
                <a:effectLst/>
                <a:latin typeface="Segoe UI"/>
                <a:ea typeface="Segoe UI"/>
                <a:cs typeface="Segoe UI"/>
                <a:hlinkClick r:id="rId3" history="0"/>
              </a:rPr>
              <a:t>https://go.microsoft.com/fwlink/?linkid=2277719</a:t>
            </a:r>
            <a:r>
              <a:rPr lang="es-ES" sz="1600" b="0" i="0" strike="noStrike" cap="none" baseline="0">
                <a:solidFill>
                  <a:srgbClr val="000000"/>
                </a:solidFill>
                <a:effectLst/>
                <a:latin typeface="Segoe UI"/>
                <a:ea typeface="Segoe UI"/>
                <a:cs typeface="Segoe UI"/>
              </a:rPr>
              <a:t> </a:t>
            </a:r>
          </a:p>
        </p:txBody>
      </p:sp>
      <p:sp>
        <p:nvSpPr>
          <p:cNvPr id="4" name="Footer Placeholder 3">
            <a:extLst>
              <a:ext uri="{FF2B5EF4-FFF2-40B4-BE49-F238E27FC236}">
                <a16:creationId xmlns:a16="http://schemas.microsoft.com/office/drawing/2014/main" id="{A0A09563-743C-EE10-F0E7-A429DFF5767E}"/>
              </a:ext>
            </a:extLst>
          </p:cNvPr>
          <p:cNvSpPr>
            <a:spLocks noGrp="1"/>
          </p:cNvSpPr>
          <p:nvPr>
            <p:ph type="ftr" sz="quarter" idx="4294967295"/>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pic>
        <p:nvPicPr>
          <p:cNvPr id="2" name="Picture 1">
            <a:extLst>
              <a:ext uri="{FF2B5EF4-FFF2-40B4-BE49-F238E27FC236}">
                <a16:creationId xmlns:a16="http://schemas.microsoft.com/office/drawing/2014/main" id="{A4B46C36-7BB5-4599-9D37-60DF4123793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381589" y="982314"/>
            <a:ext cx="6605717" cy="4892418"/>
          </a:xfrm>
          <a:prstGeom prst="rect">
            <a:avLst/>
          </a:prstGeom>
        </p:spPr>
      </p:pic>
    </p:spTree>
    <p:extLst>
      <p:ext uri="{BB962C8B-B14F-4D97-AF65-F5344CB8AC3E}">
        <p14:creationId xmlns:p14="http://schemas.microsoft.com/office/powerpoint/2010/main" val="230956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687706"/>
            <a:ext cx="8778782" cy="213360"/>
          </a:xfrm>
        </p:spPr>
        <p:txBody>
          <a:bodyPr/>
          <a:lstStyle/>
          <a:p>
            <a:r>
              <a:rPr lang="es-ES" sz="1400" b="1" i="0" strike="noStrike" cap="none" baseline="0">
                <a:solidFill>
                  <a:srgbClr val="000000"/>
                </a:solidFill>
                <a:effectLst/>
                <a:latin typeface="Segoe UI Semibold"/>
                <a:ea typeface="Segoe UI Semibold"/>
                <a:cs typeface="Segoe UI Semibold"/>
              </a:rPr>
              <a:t>¿Cómo se deben dar formato a los datos para ajustarlos?</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012919"/>
            <a:ext cx="8775098" cy="725424"/>
          </a:xfrm>
          <a:noFill/>
        </p:spPr>
        <p:txBody>
          <a:bodyPr/>
          <a:lstStyle/>
          <a:p>
            <a:r>
              <a:rPr lang="es-ES" sz="1400" b="0" i="0" strike="noStrike" cap="none" baseline="0">
                <a:solidFill>
                  <a:srgbClr val="000000"/>
                </a:solidFill>
                <a:effectLst/>
                <a:latin typeface="Segoe UI"/>
                <a:ea typeface="Segoe UI"/>
                <a:cs typeface="Segoe UI"/>
              </a:rPr>
              <a:t>JSONL</a:t>
            </a:r>
          </a:p>
          <a:p>
            <a:r>
              <a:rPr lang="es-ES" sz="1400" b="0" i="0" strike="noStrike" cap="none" baseline="0">
                <a:solidFill>
                  <a:srgbClr val="000000"/>
                </a:solidFill>
                <a:effectLst/>
                <a:latin typeface="Segoe UI"/>
                <a:ea typeface="Segoe UI"/>
                <a:cs typeface="Segoe UI"/>
              </a:rPr>
              <a:t>YAML</a:t>
            </a:r>
            <a:endParaRPr lang="en-US" noProof="0"/>
          </a:p>
          <a:p>
            <a:r>
              <a:rPr lang="es-ES" sz="1400" b="0" i="0" strike="noStrike" cap="none" baseline="0">
                <a:solidFill>
                  <a:srgbClr val="000000"/>
                </a:solidFill>
                <a:effectLst/>
                <a:latin typeface="Segoe UI"/>
                <a:ea typeface="Segoe UI"/>
                <a:cs typeface="Segoe UI"/>
              </a:rPr>
              <a:t>HTML</a:t>
            </a:r>
            <a:endParaRPr lang="en-US" noProof="0"/>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5" y="3153050"/>
            <a:ext cx="8778782" cy="213360"/>
          </a:xfrm>
        </p:spPr>
        <p:txBody>
          <a:bodyPr/>
          <a:lstStyle/>
          <a:p>
            <a:r>
              <a:rPr lang="es-ES" sz="1400" b="1" i="0" strike="noStrike" cap="none" baseline="0">
                <a:solidFill>
                  <a:srgbClr val="000000"/>
                </a:solidFill>
                <a:effectLst/>
                <a:latin typeface="Segoe UI Semibold"/>
                <a:ea typeface="Segoe UI Semibold"/>
                <a:cs typeface="Segoe UI Semibold"/>
              </a:rPr>
              <a:t>¿Qué optimiza la optimización de la optimización en tu modelo?</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463791"/>
            <a:ext cx="8775098" cy="725424"/>
          </a:xfrm>
        </p:spPr>
        <p:txBody>
          <a:bodyPr/>
          <a:lstStyle/>
          <a:p>
            <a:r>
              <a:rPr lang="es-ES" sz="1400" b="0" i="0" strike="noStrike" cap="none" baseline="0">
                <a:solidFill>
                  <a:srgbClr val="000000"/>
                </a:solidFill>
                <a:effectLst/>
                <a:latin typeface="Segoe UI"/>
                <a:ea typeface="Segoe UI"/>
                <a:cs typeface="Segoe UI"/>
              </a:rPr>
              <a:t>Qué necesita saber el modelo</a:t>
            </a:r>
          </a:p>
          <a:p>
            <a:r>
              <a:rPr lang="es-ES" sz="1400" b="0" i="0" strike="noStrike" cap="none" baseline="0">
                <a:solidFill>
                  <a:srgbClr val="000000"/>
                </a:solidFill>
                <a:effectLst/>
                <a:latin typeface="Segoe UI"/>
                <a:ea typeface="Segoe UI"/>
                <a:cs typeface="Segoe UI"/>
              </a:rPr>
              <a:t>Cómo debe actuar el modelo</a:t>
            </a:r>
          </a:p>
          <a:p>
            <a:r>
              <a:rPr lang="es-ES" sz="1400" b="0" i="0" strike="noStrike" cap="none" baseline="0">
                <a:solidFill>
                  <a:srgbClr val="000000"/>
                </a:solidFill>
                <a:effectLst/>
                <a:latin typeface="Segoe UI"/>
                <a:ea typeface="Segoe UI"/>
                <a:cs typeface="Segoe UI"/>
              </a:rPr>
              <a:t>Qué palabras no se permiten</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588103"/>
            <a:ext cx="8957333" cy="426720"/>
          </a:xfrm>
        </p:spPr>
        <p:txBody>
          <a:bodyPr/>
          <a:lstStyle/>
          <a:p>
            <a:pPr>
              <a:buNone/>
            </a:pPr>
            <a:r>
              <a:rPr lang="es-ES" sz="1400" b="0" i="0" strike="noStrike" cap="none" baseline="0">
                <a:solidFill>
                  <a:srgbClr val="000000"/>
                </a:solidFill>
                <a:effectLst/>
                <a:latin typeface="Segoe UI Semibold"/>
                <a:ea typeface="Segoe UI Semibold"/>
                <a:cs typeface="Segoe UI Semibold"/>
              </a:rPr>
              <a:t>¿Qué opción avanzada se refiere a un ciclo completo a través del conjunto de datos de entrenamiento?</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968973"/>
            <a:ext cx="8775098" cy="725424"/>
          </a:xfrm>
        </p:spPr>
        <p:txBody>
          <a:bodyPr/>
          <a:lstStyle/>
          <a:p>
            <a:r>
              <a:rPr lang="es-ES" sz="1400" b="0" i="0" strike="noStrike" cap="none" baseline="0">
                <a:solidFill>
                  <a:srgbClr val="000000"/>
                </a:solidFill>
                <a:effectLst/>
                <a:latin typeface="Segoe UI"/>
                <a:ea typeface="Segoe UI"/>
                <a:cs typeface="Segoe UI"/>
              </a:rPr>
              <a:t>seed</a:t>
            </a:r>
          </a:p>
          <a:p>
            <a:r>
              <a:rPr lang="es-ES" sz="1400" b="0" i="0" strike="noStrike" cap="none" baseline="0">
                <a:solidFill>
                  <a:srgbClr val="000000"/>
                </a:solidFill>
                <a:effectLst/>
                <a:latin typeface="Segoe UI"/>
                <a:ea typeface="Segoe UI"/>
                <a:cs typeface="Segoe UI"/>
              </a:rPr>
              <a:t>batch_size</a:t>
            </a:r>
            <a:endParaRPr lang="en-US" noProof="0"/>
          </a:p>
          <a:p>
            <a:r>
              <a:rPr lang="es-ES" sz="1400" b="0" i="0" strike="noStrike" cap="none" baseline="0">
                <a:solidFill>
                  <a:srgbClr val="000000"/>
                </a:solidFill>
                <a:effectLst/>
                <a:latin typeface="Segoe UI"/>
                <a:ea typeface="Segoe UI"/>
                <a:cs typeface="Segoe UI"/>
              </a:rPr>
              <a:t>n_epochs</a:t>
            </a:r>
            <a:endParaRPr lang="en-US" noProof="0"/>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1</a:t>
            </a:r>
            <a:r>
              <a:rPr lang="es-ES" sz="1800" b="0" i="0" strike="noStrike" cap="none" baseline="0">
                <a:solidFill>
                  <a:srgbClr val="000000"/>
                </a:solidFill>
                <a:effectLst/>
                <a:latin typeface="Segoe UI"/>
                <a:ea typeface="Segoe UI"/>
                <a:cs typeface="Segoe UI"/>
              </a:rPr>
              <a:t>
          </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78720" y="3756434"/>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58727" y="550302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58727" y="204146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83568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1561763"/>
            <a:ext cx="6345239" cy="2438400"/>
          </a:xfrm>
        </p:spPr>
        <p:txBody>
          <a:bodyPr/>
          <a:lstStyle/>
          <a:p>
            <a:r>
              <a:rPr lang="es-ES" sz="4000" b="0" i="0" strike="noStrike" cap="none" baseline="0">
                <a:solidFill>
                  <a:srgbClr val="000000"/>
                </a:solidFill>
                <a:effectLst/>
                <a:latin typeface="Segoe UI"/>
                <a:ea typeface="Segoe UI"/>
                <a:cs typeface="Segoe UI"/>
              </a:rPr>
              <a:t>Implementar una solución de IA generativa responsable en Microsoft Foundry</a:t>
            </a:r>
          </a:p>
        </p:txBody>
      </p:sp>
      <p:sp>
        <p:nvSpPr>
          <p:cNvPr id="3" name="Text Placeholder 2"/>
          <p:cNvSpPr>
            <a:spLocks noGrp="1"/>
          </p:cNvSpPr>
          <p:nvPr>
            <p:ph type="body" idx="1"/>
          </p:nvPr>
        </p:nvSpPr>
        <p:spPr>
          <a:xfrm>
            <a:off x="569911" y="4081756"/>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https://aka.ms/mslearn-responsible-ai</a:t>
            </a:r>
            <a:endParaRPr lang="en-US" noProof="0">
              <a:solidFill>
                <a:schemeClr val="accent2"/>
              </a:solidFill>
            </a:endParaRPr>
          </a:p>
        </p:txBody>
      </p:sp>
      <p:sp>
        <p:nvSpPr>
          <p:cNvPr id="4" name="Footer Placeholder 2">
            <a:extLst>
              <a:ext uri="{FF2B5EF4-FFF2-40B4-BE49-F238E27FC236}">
                <a16:creationId xmlns:a16="http://schemas.microsoft.com/office/drawing/2014/main" id="{72106A8B-A738-843A-E11C-3269FC9F4400}"/>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61735503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4449-859D-0A59-ED97-F079036041E7}"/>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Planificar una solución de IA generativa responsable</a:t>
            </a:r>
            <a:endParaRPr lang="en-US"/>
          </a:p>
        </p:txBody>
      </p:sp>
      <p:sp>
        <p:nvSpPr>
          <p:cNvPr id="3" name="Text Placeholder 2">
            <a:extLst>
              <a:ext uri="{FF2B5EF4-FFF2-40B4-BE49-F238E27FC236}">
                <a16:creationId xmlns:a16="http://schemas.microsoft.com/office/drawing/2014/main" id="{4BE62073-D441-59F8-454A-5269F6E54287}"/>
              </a:ext>
            </a:extLst>
          </p:cNvPr>
          <p:cNvSpPr>
            <a:spLocks noGrp="1"/>
          </p:cNvSpPr>
          <p:nvPr>
            <p:ph type="body" sz="quarter" idx="15"/>
          </p:nvPr>
        </p:nvSpPr>
        <p:spPr>
          <a:xfrm>
            <a:off x="588262" y="2083499"/>
            <a:ext cx="6451610" cy="3505200"/>
          </a:xfrm>
        </p:spPr>
        <p:txBody>
          <a:bodyPr/>
          <a:lstStyle/>
          <a:p>
            <a:pPr marL="342900" indent="-342900">
              <a:spcBef>
                <a:spcPts val="1200"/>
              </a:spcBef>
              <a:buFont typeface="+mj-lt"/>
              <a:buAutoNum type="arabicPeriod"/>
            </a:pPr>
            <a:r>
              <a:rPr lang="es-ES" sz="2000" b="1" i="0" strike="noStrike" cap="none" baseline="0">
                <a:solidFill>
                  <a:srgbClr val="000000"/>
                </a:solidFill>
                <a:effectLst/>
                <a:latin typeface="Segoe UI"/>
                <a:ea typeface="Segoe UI"/>
                <a:cs typeface="Segoe UI"/>
              </a:rPr>
              <a:t>Asignar</a:t>
            </a:r>
            <a:r>
              <a:rPr lang="es-ES" sz="2000" b="0" i="0" strike="noStrike" cap="none" baseline="0">
                <a:solidFill>
                  <a:srgbClr val="000000"/>
                </a:solidFill>
                <a:effectLst/>
                <a:latin typeface="Segoe UI"/>
                <a:ea typeface="Segoe UI"/>
                <a:cs typeface="Segoe UI"/>
              </a:rPr>
              <a:t> daños posibles que son relevantes para la solución planeada</a:t>
            </a:r>
            <a:endParaRPr lang="en-US" sz="2000"/>
          </a:p>
          <a:p>
            <a:pPr marL="342900" indent="-342900">
              <a:spcBef>
                <a:spcPts val="1200"/>
              </a:spcBef>
              <a:buFont typeface="+mj-lt"/>
              <a:buAutoNum type="arabicPeriod"/>
            </a:pPr>
            <a:r>
              <a:rPr lang="es-ES" sz="2000" b="1" i="0" strike="noStrike" cap="none" baseline="0">
                <a:solidFill>
                  <a:srgbClr val="000000"/>
                </a:solidFill>
                <a:effectLst/>
                <a:latin typeface="Segoe UI"/>
                <a:ea typeface="Segoe UI"/>
                <a:cs typeface="Segoe UI"/>
              </a:rPr>
              <a:t>Medir</a:t>
            </a:r>
            <a:r>
              <a:rPr lang="es-ES" sz="2000" b="0" i="0" strike="noStrike" cap="none" baseline="0">
                <a:solidFill>
                  <a:srgbClr val="000000"/>
                </a:solidFill>
                <a:effectLst/>
                <a:latin typeface="Segoe UI"/>
                <a:ea typeface="Segoe UI"/>
                <a:cs typeface="Segoe UI"/>
              </a:rPr>
              <a:t> la presencia de estos daños en las salidas que genera la solución</a:t>
            </a:r>
          </a:p>
          <a:p>
            <a:pPr marL="342900" indent="-342900">
              <a:spcBef>
                <a:spcPts val="1200"/>
              </a:spcBef>
              <a:buFont typeface="+mj-lt"/>
              <a:buAutoNum type="arabicPeriod"/>
            </a:pPr>
            <a:r>
              <a:rPr lang="es-ES" sz="2000" b="1" i="0" strike="noStrike" cap="none" baseline="0">
                <a:solidFill>
                  <a:srgbClr val="000000"/>
                </a:solidFill>
                <a:effectLst/>
                <a:latin typeface="Segoe UI"/>
                <a:ea typeface="Segoe UI"/>
                <a:cs typeface="Segoe UI"/>
              </a:rPr>
              <a:t>Mitigar</a:t>
            </a:r>
            <a:r>
              <a:rPr lang="es-ES" sz="2000" b="0" i="0" strike="noStrike" cap="none" baseline="0">
                <a:solidFill>
                  <a:srgbClr val="000000"/>
                </a:solidFill>
                <a:effectLst/>
                <a:latin typeface="Segoe UI"/>
                <a:ea typeface="Segoe UI"/>
                <a:cs typeface="Segoe UI"/>
              </a:rPr>
              <a:t> los daños en varias capas en la solución </a:t>
            </a:r>
          </a:p>
          <a:p>
            <a:pPr marL="342900" indent="-342900">
              <a:spcBef>
                <a:spcPts val="1200"/>
              </a:spcBef>
              <a:buFont typeface="+mj-lt"/>
              <a:buAutoNum type="arabicPeriod"/>
            </a:pPr>
            <a:r>
              <a:rPr lang="es-ES" sz="2000" b="1" i="0" strike="noStrike" cap="none" baseline="0">
                <a:solidFill>
                  <a:srgbClr val="000000"/>
                </a:solidFill>
                <a:effectLst/>
                <a:latin typeface="Segoe UI"/>
                <a:ea typeface="Segoe UI"/>
                <a:cs typeface="Segoe UI"/>
              </a:rPr>
              <a:t>Administrar</a:t>
            </a:r>
            <a:r>
              <a:rPr lang="es-ES" sz="2000" b="0" i="0" strike="noStrike" cap="none" baseline="0">
                <a:solidFill>
                  <a:srgbClr val="000000"/>
                </a:solidFill>
                <a:effectLst/>
                <a:latin typeface="Segoe UI"/>
                <a:ea typeface="Segoe UI"/>
                <a:cs typeface="Segoe UI"/>
              </a:rPr>
              <a:t> la solución de manera responsable al definir y seguir un plan de preparación de la implementación y las operaciones</a:t>
            </a:r>
          </a:p>
        </p:txBody>
      </p:sp>
      <p:sp>
        <p:nvSpPr>
          <p:cNvPr id="4" name="Footer Placeholder 3">
            <a:extLst>
              <a:ext uri="{FF2B5EF4-FFF2-40B4-BE49-F238E27FC236}">
                <a16:creationId xmlns:a16="http://schemas.microsoft.com/office/drawing/2014/main" id="{2B4FDA13-1E96-BC71-9439-72306D02940A}"/>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grpSp>
        <p:nvGrpSpPr>
          <p:cNvPr id="28" name="Group 27" descr="Diagram of four layers: model, safety system, system message &amp; grounding, and user experience.">
            <a:extLst>
              <a:ext uri="{FF2B5EF4-FFF2-40B4-BE49-F238E27FC236}">
                <a16:creationId xmlns:a16="http://schemas.microsoft.com/office/drawing/2014/main" id="{27DD94C5-7294-D93B-435C-1EC4D5A9368A}"/>
              </a:ext>
            </a:extLst>
          </p:cNvPr>
          <p:cNvGrpSpPr/>
          <p:nvPr/>
        </p:nvGrpSpPr>
        <p:grpSpPr>
          <a:xfrm>
            <a:off x="7039872" y="1757466"/>
            <a:ext cx="3771291" cy="3938285"/>
            <a:chOff x="7039872" y="1757466"/>
            <a:chExt cx="3771291" cy="3938285"/>
          </a:xfrm>
        </p:grpSpPr>
        <p:grpSp>
          <p:nvGrpSpPr>
            <p:cNvPr id="26" name="Group 25">
              <a:extLst>
                <a:ext uri="{FF2B5EF4-FFF2-40B4-BE49-F238E27FC236}">
                  <a16:creationId xmlns:a16="http://schemas.microsoft.com/office/drawing/2014/main" id="{B7EAA1E7-CF5F-EEAA-5C92-85E22E3522BE}"/>
                </a:ext>
              </a:extLst>
            </p:cNvPr>
            <p:cNvGrpSpPr/>
            <p:nvPr/>
          </p:nvGrpSpPr>
          <p:grpSpPr>
            <a:xfrm>
              <a:off x="7631080" y="1757466"/>
              <a:ext cx="3180083" cy="3938285"/>
              <a:chOff x="7503268" y="1815830"/>
              <a:chExt cx="3180083" cy="3938285"/>
            </a:xfrm>
          </p:grpSpPr>
          <p:pic>
            <p:nvPicPr>
              <p:cNvPr id="9" name="Graphic 8" descr="Browser window with solid fill">
                <a:extLst>
                  <a:ext uri="{FF2B5EF4-FFF2-40B4-BE49-F238E27FC236}">
                    <a16:creationId xmlns:a16="http://schemas.microsoft.com/office/drawing/2014/main" id="{91F76E9E-AFD5-2619-AC95-57FFFD564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8650" y="2048379"/>
                <a:ext cx="479332" cy="479332"/>
              </a:xfrm>
              <a:prstGeom prst="rect">
                <a:avLst/>
              </a:prstGeom>
            </p:spPr>
          </p:pic>
          <p:pic>
            <p:nvPicPr>
              <p:cNvPr id="10" name="Graphic 9" descr="Shield Tick with solid fill">
                <a:extLst>
                  <a:ext uri="{FF2B5EF4-FFF2-40B4-BE49-F238E27FC236}">
                    <a16:creationId xmlns:a16="http://schemas.microsoft.com/office/drawing/2014/main" id="{0D7CBD1A-8D25-2759-F166-42D002559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8650" y="3796223"/>
                <a:ext cx="479332" cy="479332"/>
              </a:xfrm>
              <a:prstGeom prst="rect">
                <a:avLst/>
              </a:prstGeom>
            </p:spPr>
          </p:pic>
          <p:sp>
            <p:nvSpPr>
              <p:cNvPr id="12" name="Rectangle: Rounded Corners 11">
                <a:extLst>
                  <a:ext uri="{FF2B5EF4-FFF2-40B4-BE49-F238E27FC236}">
                    <a16:creationId xmlns:a16="http://schemas.microsoft.com/office/drawing/2014/main" id="{6FED20DB-0667-F1C0-1576-D18F4990BA3B}"/>
                  </a:ext>
                </a:extLst>
              </p:cNvPr>
              <p:cNvSpPr/>
              <p:nvPr/>
            </p:nvSpPr>
            <p:spPr>
              <a:xfrm>
                <a:off x="8055179" y="4354912"/>
                <a:ext cx="2076260" cy="1105174"/>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D5CCF1E-33F4-9EAE-2878-9C500D6D699F}"/>
                  </a:ext>
                </a:extLst>
              </p:cNvPr>
              <p:cNvSpPr/>
              <p:nvPr/>
            </p:nvSpPr>
            <p:spPr>
              <a:xfrm>
                <a:off x="7804252" y="3483405"/>
                <a:ext cx="2578114" cy="2055622"/>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7E4DE64-4FCC-F3EE-8DDF-C994A0387A69}"/>
                  </a:ext>
                </a:extLst>
              </p:cNvPr>
              <p:cNvSpPr/>
              <p:nvPr/>
            </p:nvSpPr>
            <p:spPr>
              <a:xfrm>
                <a:off x="7645387" y="2527712"/>
                <a:ext cx="2895844" cy="3127432"/>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99749D6-8DC1-AA20-A8E2-EE70FE720EE5}"/>
                  </a:ext>
                </a:extLst>
              </p:cNvPr>
              <p:cNvSpPr/>
              <p:nvPr/>
            </p:nvSpPr>
            <p:spPr>
              <a:xfrm>
                <a:off x="7503268" y="1815830"/>
                <a:ext cx="3180083" cy="3938285"/>
              </a:xfrm>
              <a:prstGeom prst="round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peech with solid fill">
                <a:extLst>
                  <a:ext uri="{FF2B5EF4-FFF2-40B4-BE49-F238E27FC236}">
                    <a16:creationId xmlns:a16="http://schemas.microsoft.com/office/drawing/2014/main" id="{82100586-2F36-CFC8-BDE9-473725E66C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8748596" y="2931107"/>
                <a:ext cx="601616" cy="601616"/>
              </a:xfrm>
              <a:prstGeom prst="rect">
                <a:avLst/>
              </a:prstGeom>
            </p:spPr>
          </p:pic>
          <p:sp>
            <p:nvSpPr>
              <p:cNvPr id="20" name="TextBox 19">
                <a:extLst>
                  <a:ext uri="{FF2B5EF4-FFF2-40B4-BE49-F238E27FC236}">
                    <a16:creationId xmlns:a16="http://schemas.microsoft.com/office/drawing/2014/main" id="{9CA6650D-B46D-BAC0-6A73-F8B5CEE7DAF0}"/>
                  </a:ext>
                </a:extLst>
              </p:cNvPr>
              <p:cNvSpPr txBox="1"/>
              <p:nvPr/>
            </p:nvSpPr>
            <p:spPr>
              <a:xfrm>
                <a:off x="8816222" y="4380225"/>
                <a:ext cx="740759" cy="246278"/>
              </a:xfrm>
              <a:prstGeom prst="rect">
                <a:avLst/>
              </a:prstGeom>
              <a:noFill/>
            </p:spPr>
            <p:txBody>
              <a:bodyPr wrap="none" lIns="0" tIns="0" rIns="0" bIns="0" rtlCol="0">
                <a:spAutoFit/>
              </a:bodyPr>
              <a:lstStyle/>
              <a:p>
                <a:pPr algn="l"/>
                <a:r>
                  <a:rPr lang="es-ES" sz="1600" b="0" i="0" strike="noStrike" cap="none" baseline="0">
                    <a:solidFill>
                      <a:srgbClr val="BF3AC4"/>
                    </a:solidFill>
                    <a:effectLst/>
                    <a:latin typeface="Segoe UI"/>
                    <a:ea typeface="Segoe UI"/>
                    <a:cs typeface="Segoe UI"/>
                  </a:rPr>
                  <a:t>Modelo</a:t>
                </a:r>
              </a:p>
            </p:txBody>
          </p:sp>
          <p:sp>
            <p:nvSpPr>
              <p:cNvPr id="21" name="TextBox 20">
                <a:extLst>
                  <a:ext uri="{FF2B5EF4-FFF2-40B4-BE49-F238E27FC236}">
                    <a16:creationId xmlns:a16="http://schemas.microsoft.com/office/drawing/2014/main" id="{7205469E-4DA4-140B-504E-0E4B15DD55A6}"/>
                  </a:ext>
                </a:extLst>
              </p:cNvPr>
              <p:cNvSpPr txBox="1"/>
              <p:nvPr/>
            </p:nvSpPr>
            <p:spPr>
              <a:xfrm>
                <a:off x="7941681" y="3531882"/>
                <a:ext cx="2236708" cy="246278"/>
              </a:xfrm>
              <a:prstGeom prst="rect">
                <a:avLst/>
              </a:prstGeom>
              <a:noFill/>
            </p:spPr>
            <p:txBody>
              <a:bodyPr wrap="none" lIns="0" tIns="0" rIns="0" bIns="0" rtlCol="0">
                <a:spAutoFit/>
              </a:bodyPr>
              <a:lstStyle/>
              <a:p>
                <a:pPr algn="l"/>
                <a:r>
                  <a:rPr lang="es-ES" sz="1600" b="0" i="0" strike="noStrike" cap="none" baseline="0" dirty="0">
                    <a:solidFill>
                      <a:srgbClr val="BF3AC4"/>
                    </a:solidFill>
                    <a:effectLst/>
                    <a:latin typeface="Segoe UI"/>
                    <a:ea typeface="Segoe UI"/>
                    <a:cs typeface="Segoe UI"/>
                  </a:rPr>
                  <a:t>Sistema de seguridad</a:t>
                </a:r>
              </a:p>
            </p:txBody>
          </p:sp>
          <p:sp>
            <p:nvSpPr>
              <p:cNvPr id="22" name="TextBox 21">
                <a:extLst>
                  <a:ext uri="{FF2B5EF4-FFF2-40B4-BE49-F238E27FC236}">
                    <a16:creationId xmlns:a16="http://schemas.microsoft.com/office/drawing/2014/main" id="{16CF84B0-3161-8E3A-33DB-5776852A7DF4}"/>
                  </a:ext>
                </a:extLst>
              </p:cNvPr>
              <p:cNvSpPr txBox="1"/>
              <p:nvPr/>
            </p:nvSpPr>
            <p:spPr>
              <a:xfrm>
                <a:off x="8090969" y="2548526"/>
                <a:ext cx="2034211" cy="492443"/>
              </a:xfrm>
              <a:prstGeom prst="rect">
                <a:avLst/>
              </a:prstGeom>
              <a:noFill/>
            </p:spPr>
            <p:txBody>
              <a:bodyPr wrap="none" lIns="0" tIns="0" rIns="0" bIns="0" rtlCol="0">
                <a:spAutoFit/>
              </a:bodyPr>
              <a:lstStyle/>
              <a:p>
                <a:pPr algn="l"/>
                <a:r>
                  <a:rPr lang="es-ES" sz="1600" b="0" i="0" strike="noStrike" cap="none" baseline="0" dirty="0">
                    <a:solidFill>
                      <a:srgbClr val="BF3AC4"/>
                    </a:solidFill>
                    <a:effectLst/>
                    <a:latin typeface="Segoe UI"/>
                    <a:ea typeface="Segoe UI"/>
                    <a:cs typeface="Segoe UI"/>
                  </a:rPr>
                  <a:t>Mensaje del sistema y </a:t>
                </a:r>
                <a:br>
                  <a:rPr lang="es-ES" sz="1600" b="0" i="0" strike="noStrike" cap="none" baseline="0" dirty="0">
                    <a:solidFill>
                      <a:srgbClr val="BF3AC4"/>
                    </a:solidFill>
                    <a:effectLst/>
                    <a:latin typeface="Segoe UI"/>
                    <a:ea typeface="Segoe UI"/>
                    <a:cs typeface="Segoe UI"/>
                  </a:rPr>
                </a:br>
                <a:r>
                  <a:rPr lang="es-ES" sz="1600" b="0" i="0" strike="noStrike" cap="none" baseline="0" dirty="0">
                    <a:solidFill>
                      <a:srgbClr val="BF3AC4"/>
                    </a:solidFill>
                    <a:effectLst/>
                    <a:latin typeface="Segoe UI"/>
                    <a:ea typeface="Segoe UI"/>
                    <a:cs typeface="Segoe UI"/>
                  </a:rPr>
                  <a:t>puesta en tierra</a:t>
                </a:r>
              </a:p>
            </p:txBody>
          </p:sp>
          <p:sp>
            <p:nvSpPr>
              <p:cNvPr id="23" name="TextBox 22">
                <a:extLst>
                  <a:ext uri="{FF2B5EF4-FFF2-40B4-BE49-F238E27FC236}">
                    <a16:creationId xmlns:a16="http://schemas.microsoft.com/office/drawing/2014/main" id="{8931A526-C1AC-1C01-C8F1-B5E06AC394EF}"/>
                  </a:ext>
                </a:extLst>
              </p:cNvPr>
              <p:cNvSpPr txBox="1"/>
              <p:nvPr/>
            </p:nvSpPr>
            <p:spPr>
              <a:xfrm>
                <a:off x="7813104" y="1823755"/>
                <a:ext cx="2408269" cy="246278"/>
              </a:xfrm>
              <a:prstGeom prst="rect">
                <a:avLst/>
              </a:prstGeom>
              <a:noFill/>
            </p:spPr>
            <p:txBody>
              <a:bodyPr wrap="none" lIns="0" tIns="0" rIns="0" bIns="0" rtlCol="0">
                <a:spAutoFit/>
              </a:bodyPr>
              <a:lstStyle/>
              <a:p>
                <a:pPr algn="l"/>
                <a:r>
                  <a:rPr lang="es-ES" sz="1600" b="0" i="0" strike="noStrike" cap="none" baseline="0" dirty="0">
                    <a:solidFill>
                      <a:srgbClr val="BF3AC4"/>
                    </a:solidFill>
                    <a:effectLst/>
                    <a:latin typeface="Segoe UI"/>
                    <a:ea typeface="Segoe UI"/>
                    <a:cs typeface="Segoe UI"/>
                  </a:rPr>
                  <a:t>Experiencia del usuario</a:t>
                </a:r>
              </a:p>
            </p:txBody>
          </p:sp>
          <p:pic>
            <p:nvPicPr>
              <p:cNvPr id="25" name="Graphic 24" descr="Cube with solid fill">
                <a:extLst>
                  <a:ext uri="{FF2B5EF4-FFF2-40B4-BE49-F238E27FC236}">
                    <a16:creationId xmlns:a16="http://schemas.microsoft.com/office/drawing/2014/main" id="{3402CFB6-ACB3-B8F8-C3D0-B14DA9AA5E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99350" y="4675026"/>
                <a:ext cx="528229" cy="528229"/>
              </a:xfrm>
              <a:prstGeom prst="rect">
                <a:avLst/>
              </a:prstGeom>
            </p:spPr>
          </p:pic>
        </p:grpSp>
        <p:sp>
          <p:nvSpPr>
            <p:cNvPr id="27" name="Left Brace 26">
              <a:extLst>
                <a:ext uri="{FF2B5EF4-FFF2-40B4-BE49-F238E27FC236}">
                  <a16:creationId xmlns:a16="http://schemas.microsoft.com/office/drawing/2014/main" id="{C096BD32-617B-89A6-6B3B-79B8C9EDA40C}"/>
                </a:ext>
              </a:extLst>
            </p:cNvPr>
            <p:cNvSpPr/>
            <p:nvPr/>
          </p:nvSpPr>
          <p:spPr>
            <a:xfrm>
              <a:off x="7039872" y="1757466"/>
              <a:ext cx="390169" cy="3938285"/>
            </a:xfrm>
            <a:prstGeom prst="leftBrace">
              <a:avLst>
                <a:gd name="adj1" fmla="val 8333"/>
                <a:gd name="adj2" fmla="val 51635"/>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5774627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8DF5-4B9C-DA9D-92CB-ED26F73C57A5}"/>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Filtros de contenido y escudos de solicitudes</a:t>
            </a:r>
          </a:p>
        </p:txBody>
      </p:sp>
      <p:sp>
        <p:nvSpPr>
          <p:cNvPr id="3" name="Text Placeholder 2">
            <a:extLst>
              <a:ext uri="{FF2B5EF4-FFF2-40B4-BE49-F238E27FC236}">
                <a16:creationId xmlns:a16="http://schemas.microsoft.com/office/drawing/2014/main" id="{90B94450-61A4-D375-D66B-3B83795BC977}"/>
              </a:ext>
            </a:extLst>
          </p:cNvPr>
          <p:cNvSpPr>
            <a:spLocks noGrp="1"/>
          </p:cNvSpPr>
          <p:nvPr>
            <p:ph type="body" sz="quarter" idx="15"/>
          </p:nvPr>
        </p:nvSpPr>
        <p:spPr>
          <a:xfrm>
            <a:off x="579438" y="1798581"/>
            <a:ext cx="11013474" cy="304800"/>
          </a:xfrm>
        </p:spPr>
        <p:txBody>
          <a:bodyPr/>
          <a:lstStyle/>
          <a:p>
            <a:pPr marL="0" indent="0">
              <a:buNone/>
            </a:pPr>
            <a:r>
              <a:rPr lang="es-ES" sz="2000" b="0" i="0" strike="noStrike" cap="none" baseline="0">
                <a:solidFill>
                  <a:srgbClr val="000000"/>
                </a:solidFill>
                <a:effectLst/>
                <a:latin typeface="Segoe UI"/>
                <a:ea typeface="Segoe UI"/>
                <a:cs typeface="Segoe UI"/>
              </a:rPr>
              <a:t>Filtrar contenido de entrada (solicitud) y salida (respuesta) mediante umbrales para:</a:t>
            </a:r>
          </a:p>
        </p:txBody>
      </p:sp>
      <p:graphicFrame>
        <p:nvGraphicFramePr>
          <p:cNvPr id="5" name="Table 4">
            <a:extLst>
              <a:ext uri="{FF2B5EF4-FFF2-40B4-BE49-F238E27FC236}">
                <a16:creationId xmlns:a16="http://schemas.microsoft.com/office/drawing/2014/main" id="{18828A62-F73B-6D68-ED77-1016DFCBB382}"/>
              </a:ext>
            </a:extLst>
          </p:cNvPr>
          <p:cNvGraphicFramePr>
            <a:graphicFrameLocks noGrp="1"/>
          </p:cNvGraphicFramePr>
          <p:nvPr>
            <p:extLst>
              <p:ext uri="{D42A27DB-BD31-4B8C-83A1-F6EECF244321}">
                <p14:modId xmlns:p14="http://schemas.microsoft.com/office/powerpoint/2010/main" val="2867229655"/>
              </p:ext>
            </p:extLst>
          </p:nvPr>
        </p:nvGraphicFramePr>
        <p:xfrm>
          <a:off x="588262" y="2256863"/>
          <a:ext cx="10905220" cy="2108200"/>
        </p:xfrm>
        <a:graphic>
          <a:graphicData uri="http://schemas.openxmlformats.org/drawingml/2006/table">
            <a:tbl>
              <a:tblPr firstRow="1" bandRow="1">
                <a:tableStyleId>{72833802-FEF1-4C79-8D5D-14CF1EAF98D9}</a:tableStyleId>
              </a:tblPr>
              <a:tblGrid>
                <a:gridCol w="2740897">
                  <a:extLst>
                    <a:ext uri="{9D8B030D-6E8A-4147-A177-3AD203B41FA5}">
                      <a16:colId xmlns:a16="http://schemas.microsoft.com/office/drawing/2014/main" val="4294025085"/>
                    </a:ext>
                  </a:extLst>
                </a:gridCol>
                <a:gridCol w="8164323">
                  <a:extLst>
                    <a:ext uri="{9D8B030D-6E8A-4147-A177-3AD203B41FA5}">
                      <a16:colId xmlns:a16="http://schemas.microsoft.com/office/drawing/2014/main" val="392215767"/>
                    </a:ext>
                  </a:extLst>
                </a:gridCol>
              </a:tblGrid>
              <a:tr h="370840">
                <a:tc>
                  <a:txBody>
                    <a:bodyPr/>
                    <a:lstStyle/>
                    <a:p>
                      <a:r>
                        <a:rPr lang="es-ES" sz="1800" b="1" i="0" strike="noStrike" cap="none" baseline="0">
                          <a:solidFill>
                            <a:srgbClr val="000000"/>
                          </a:solidFill>
                          <a:effectLst/>
                          <a:latin typeface="Segoe UI Semibold"/>
                          <a:ea typeface="Segoe UI Semibold"/>
                          <a:cs typeface="Segoe UI Semibold"/>
                        </a:rPr>
                        <a:t>Violencia</a:t>
                      </a:r>
                    </a:p>
                  </a:txBody>
                  <a:tcPr anchor="ctr">
                    <a:solidFill>
                      <a:schemeClr val="bg1"/>
                    </a:solidFill>
                  </a:tcPr>
                </a:tc>
                <a:tc>
                  <a:txBody>
                    <a:bodyPr/>
                    <a:lstStyle/>
                    <a:p>
                      <a:r>
                        <a:rPr lang="es-ES" sz="1600" b="0" i="0" strike="noStrike" cap="none" baseline="0" dirty="0">
                          <a:solidFill>
                            <a:srgbClr val="000000"/>
                          </a:solidFill>
                          <a:effectLst/>
                          <a:latin typeface="Segoe UI"/>
                          <a:ea typeface="Segoe UI"/>
                          <a:cs typeface="Segoe UI"/>
                        </a:rPr>
                        <a:t>Lenguaje relacionado con acciones físicas destinadas a causar daños físicos o lesiones </a:t>
                      </a:r>
                      <a:br>
                        <a:rPr lang="es-ES" sz="1600" b="0" i="0" strike="noStrike" cap="none" baseline="0" dirty="0">
                          <a:solidFill>
                            <a:srgbClr val="000000"/>
                          </a:solidFill>
                          <a:effectLst/>
                          <a:latin typeface="Segoe UI"/>
                          <a:ea typeface="Segoe UI"/>
                          <a:cs typeface="Segoe UI"/>
                        </a:rPr>
                      </a:br>
                      <a:r>
                        <a:rPr lang="es-ES" sz="1600" b="0" i="0" strike="noStrike" cap="none" baseline="0" dirty="0">
                          <a:solidFill>
                            <a:srgbClr val="000000"/>
                          </a:solidFill>
                          <a:effectLst/>
                          <a:latin typeface="Segoe UI"/>
                          <a:ea typeface="Segoe UI"/>
                          <a:cs typeface="Segoe UI"/>
                        </a:rPr>
                        <a:t>o que describen armas y entidades relacionadas</a:t>
                      </a:r>
                    </a:p>
                  </a:txBody>
                  <a:tcPr anchor="ctr">
                    <a:solidFill>
                      <a:schemeClr val="bg1"/>
                    </a:solidFill>
                  </a:tcPr>
                </a:tc>
                <a:extLst>
                  <a:ext uri="{0D108BD9-81ED-4DB2-BD59-A6C34878D82A}">
                    <a16:rowId xmlns:a16="http://schemas.microsoft.com/office/drawing/2014/main" val="950768733"/>
                  </a:ext>
                </a:extLst>
              </a:tr>
              <a:tr h="370840">
                <a:tc>
                  <a:txBody>
                    <a:bodyPr/>
                    <a:lstStyle/>
                    <a:p>
                      <a:r>
                        <a:rPr lang="es-ES" sz="1800" b="0" i="0" strike="noStrike" cap="none" baseline="0">
                          <a:solidFill>
                            <a:srgbClr val="000000"/>
                          </a:solidFill>
                          <a:effectLst/>
                          <a:latin typeface="Segoe UI Semibold"/>
                          <a:ea typeface="Segoe UI Semibold"/>
                          <a:cs typeface="Segoe UI Semibold"/>
                        </a:rPr>
                        <a:t>Odio y parcialidad</a:t>
                      </a:r>
                    </a:p>
                  </a:txBody>
                  <a:tcPr anchor="ctr"/>
                </a:tc>
                <a:tc>
                  <a:txBody>
                    <a:bodyPr/>
                    <a:lstStyle/>
                    <a:p>
                      <a:r>
                        <a:rPr lang="es-ES" sz="1600" b="0" i="0" strike="noStrike" cap="none" baseline="0">
                          <a:solidFill>
                            <a:srgbClr val="000000"/>
                          </a:solidFill>
                          <a:effectLst/>
                          <a:latin typeface="Segoe UI"/>
                          <a:ea typeface="Segoe UI"/>
                          <a:cs typeface="Segoe UI"/>
                        </a:rPr>
                        <a:t>Contenido que ataque o use lenguaje discriminatorio con referencia a una persona o grupo de identidades basado en determinados atributos diferenciadores de estos grupos</a:t>
                      </a:r>
                    </a:p>
                  </a:txBody>
                  <a:tcPr anchor="ctr"/>
                </a:tc>
                <a:extLst>
                  <a:ext uri="{0D108BD9-81ED-4DB2-BD59-A6C34878D82A}">
                    <a16:rowId xmlns:a16="http://schemas.microsoft.com/office/drawing/2014/main" val="2296457987"/>
                  </a:ext>
                </a:extLst>
              </a:tr>
              <a:tr h="514871">
                <a:tc>
                  <a:txBody>
                    <a:bodyPr/>
                    <a:lstStyle/>
                    <a:p>
                      <a:r>
                        <a:rPr lang="es-ES" sz="1800" b="0" i="0" strike="noStrike" cap="none" baseline="0">
                          <a:solidFill>
                            <a:srgbClr val="000000"/>
                          </a:solidFill>
                          <a:effectLst/>
                          <a:latin typeface="Segoe UI Semibold"/>
                          <a:ea typeface="Segoe UI Semibold"/>
                          <a:cs typeface="Segoe UI Semibold"/>
                        </a:rPr>
                        <a:t>Contenido sexual</a:t>
                      </a:r>
                    </a:p>
                  </a:txBody>
                  <a:tcPr anchor="ctr"/>
                </a:tc>
                <a:tc>
                  <a:txBody>
                    <a:bodyPr/>
                    <a:lstStyle/>
                    <a:p>
                      <a:r>
                        <a:rPr lang="es-ES" sz="1600" b="0" i="0" strike="noStrike" cap="none" baseline="0">
                          <a:solidFill>
                            <a:srgbClr val="000000"/>
                          </a:solidFill>
                          <a:effectLst/>
                          <a:latin typeface="Segoe UI"/>
                          <a:ea typeface="Segoe UI"/>
                          <a:cs typeface="Segoe UI"/>
                        </a:rPr>
                        <a:t>Lenguaje relacionado con la anatomía sexual, las relaciones románticas y los actos sexuales</a:t>
                      </a:r>
                    </a:p>
                  </a:txBody>
                  <a:tcPr anchor="ctr"/>
                </a:tc>
                <a:extLst>
                  <a:ext uri="{0D108BD9-81ED-4DB2-BD59-A6C34878D82A}">
                    <a16:rowId xmlns:a16="http://schemas.microsoft.com/office/drawing/2014/main" val="3390222183"/>
                  </a:ext>
                </a:extLst>
              </a:tr>
              <a:tr h="370840">
                <a:tc>
                  <a:txBody>
                    <a:bodyPr/>
                    <a:lstStyle/>
                    <a:p>
                      <a:r>
                        <a:rPr lang="es-ES" sz="1800" b="0" i="0" strike="noStrike" cap="none" baseline="0">
                          <a:solidFill>
                            <a:srgbClr val="000000"/>
                          </a:solidFill>
                          <a:effectLst/>
                          <a:latin typeface="Segoe UI Semibold"/>
                          <a:ea typeface="Segoe UI Semibold"/>
                          <a:cs typeface="Segoe UI Semibold"/>
                        </a:rPr>
                        <a:t>Daño autoinfligido</a:t>
                      </a:r>
                    </a:p>
                  </a:txBody>
                  <a:tcPr anchor="ctr"/>
                </a:tc>
                <a:tc>
                  <a:txBody>
                    <a:bodyPr/>
                    <a:lstStyle/>
                    <a:p>
                      <a:r>
                        <a:rPr lang="es-ES" sz="1600" b="0" i="0" strike="noStrike" cap="none" baseline="0" dirty="0">
                          <a:solidFill>
                            <a:srgbClr val="000000"/>
                          </a:solidFill>
                          <a:effectLst/>
                          <a:latin typeface="Segoe UI"/>
                          <a:ea typeface="Segoe UI"/>
                          <a:cs typeface="Segoe UI"/>
                        </a:rPr>
                        <a:t>Lenguaje relacionado con acciones físicas destinadas a causar daño físico a sí mismo</a:t>
                      </a:r>
                    </a:p>
                  </a:txBody>
                  <a:tcPr anchor="ctr"/>
                </a:tc>
                <a:extLst>
                  <a:ext uri="{0D108BD9-81ED-4DB2-BD59-A6C34878D82A}">
                    <a16:rowId xmlns:a16="http://schemas.microsoft.com/office/drawing/2014/main" val="2896427074"/>
                  </a:ext>
                </a:extLst>
              </a:tr>
            </a:tbl>
          </a:graphicData>
        </a:graphic>
      </p:graphicFrame>
      <p:sp>
        <p:nvSpPr>
          <p:cNvPr id="6" name="Text Placeholder 2">
            <a:extLst>
              <a:ext uri="{FF2B5EF4-FFF2-40B4-BE49-F238E27FC236}">
                <a16:creationId xmlns:a16="http://schemas.microsoft.com/office/drawing/2014/main" id="{BB50863D-5070-BB28-C440-3FF9F2C13828}"/>
              </a:ext>
            </a:extLst>
          </p:cNvPr>
          <p:cNvSpPr txBox="1"/>
          <p:nvPr/>
        </p:nvSpPr>
        <p:spPr>
          <a:xfrm>
            <a:off x="588262" y="4935902"/>
            <a:ext cx="11013474" cy="914400"/>
          </a:xfrm>
          <a:prstGeom prst="rect">
            <a:avLst/>
          </a:prstGeom>
        </p:spPr>
        <p:txBody>
          <a:bodyPr vert="horz" wrap="square" lIns="0" tIns="0" rIns="0" bIns="0" rtlCol="0">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28016"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s-ES" sz="2000" b="0" i="0" strike="noStrike" cap="none" baseline="0">
                <a:solidFill>
                  <a:srgbClr val="000000"/>
                </a:solidFill>
                <a:effectLst/>
                <a:latin typeface="Segoe UI"/>
                <a:ea typeface="Segoe UI"/>
                <a:cs typeface="Segoe UI"/>
              </a:rPr>
              <a:t>Habilitar </a:t>
            </a:r>
            <a:r>
              <a:rPr lang="es-ES" sz="2000" b="0" i="1" strike="noStrike" cap="none" baseline="0">
                <a:solidFill>
                  <a:srgbClr val="000000"/>
                </a:solidFill>
                <a:effectLst/>
                <a:latin typeface="Segoe UI"/>
                <a:ea typeface="Segoe UI"/>
                <a:cs typeface="Segoe UI"/>
              </a:rPr>
              <a:t>escudos de solicitudes </a:t>
            </a:r>
            <a:r>
              <a:rPr lang="es-ES" sz="2000" b="0" i="0" strike="noStrike" cap="none" baseline="0">
                <a:solidFill>
                  <a:srgbClr val="000000"/>
                </a:solidFill>
                <a:effectLst/>
                <a:latin typeface="Segoe UI"/>
                <a:ea typeface="Segoe UI"/>
                <a:cs typeface="Segoe UI"/>
              </a:rPr>
              <a:t>para evitar ataques de "jailbreak" por parte de actores malintencionados que buscan eludir la configuración de seguridad del contenido </a:t>
            </a:r>
          </a:p>
        </p:txBody>
      </p:sp>
      <p:sp>
        <p:nvSpPr>
          <p:cNvPr id="4" name="Footer Placeholder 3">
            <a:extLst>
              <a:ext uri="{FF2B5EF4-FFF2-40B4-BE49-F238E27FC236}">
                <a16:creationId xmlns:a16="http://schemas.microsoft.com/office/drawing/2014/main" id="{49B0CD66-2DDF-5FD4-398C-1868CAA7B758}"/>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spTree>
    <p:extLst>
      <p:ext uri="{BB962C8B-B14F-4D97-AF65-F5344CB8AC3E}">
        <p14:creationId xmlns:p14="http://schemas.microsoft.com/office/powerpoint/2010/main" val="3708437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4489A-E637-15AD-E012-109900A1880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B95085-303F-0F25-AD2A-4E038A443F33}"/>
              </a:ext>
            </a:extLst>
          </p:cNvPr>
          <p:cNvSpPr>
            <a:spLocks noGrp="1"/>
          </p:cNvSpPr>
          <p:nvPr>
            <p:ph type="title"/>
          </p:nvPr>
        </p:nvSpPr>
        <p:spPr>
          <a:xfrm>
            <a:off x="588262" y="585216"/>
            <a:ext cx="5652201" cy="487680"/>
          </a:xfrm>
        </p:spPr>
        <p:txBody>
          <a:bodyPr/>
          <a:lstStyle/>
          <a:p>
            <a:r>
              <a:rPr lang="es-ES" sz="3200" b="0" i="0" strike="noStrike" cap="none" baseline="0">
                <a:solidFill>
                  <a:srgbClr val="000000"/>
                </a:solidFill>
                <a:effectLst/>
                <a:latin typeface="Segoe UI Semibold"/>
                <a:ea typeface="Segoe UI Semibold"/>
                <a:cs typeface="Segoe UI Semibold"/>
              </a:rPr>
              <a:t>Ejercicio</a:t>
            </a:r>
          </a:p>
        </p:txBody>
      </p:sp>
      <p:sp>
        <p:nvSpPr>
          <p:cNvPr id="7" name="Text Placeholder 6">
            <a:extLst>
              <a:ext uri="{FF2B5EF4-FFF2-40B4-BE49-F238E27FC236}">
                <a16:creationId xmlns:a16="http://schemas.microsoft.com/office/drawing/2014/main" id="{39F933B9-724E-404B-EA0D-FF2D7CD6818C}"/>
              </a:ext>
            </a:extLst>
          </p:cNvPr>
          <p:cNvSpPr>
            <a:spLocks noGrp="1"/>
          </p:cNvSpPr>
          <p:nvPr>
            <p:ph type="body" sz="quarter" idx="16"/>
          </p:nvPr>
        </p:nvSpPr>
        <p:spPr>
          <a:xfrm>
            <a:off x="579438" y="1248004"/>
            <a:ext cx="5999481" cy="609600"/>
          </a:xfrm>
        </p:spPr>
        <p:txBody>
          <a:bodyPr/>
          <a:lstStyle/>
          <a:p>
            <a:r>
              <a:rPr lang="es-ES" sz="2000" b="0" i="0" strike="noStrike" cap="none" baseline="0">
                <a:solidFill>
                  <a:srgbClr val="000000"/>
                </a:solidFill>
                <a:effectLst/>
                <a:latin typeface="Segoe UI Semibold"/>
                <a:ea typeface="Segoe UI Semibold"/>
                <a:cs typeface="Segoe UI Semibold"/>
              </a:rPr>
              <a:t>Aplicación de filtros de contenido para evitar la salida de contenido dañino</a:t>
            </a:r>
          </a:p>
        </p:txBody>
      </p:sp>
      <p:pic>
        <p:nvPicPr>
          <p:cNvPr id="8" name="Picture Placeholder 8">
            <a:extLst>
              <a:ext uri="{FF2B5EF4-FFF2-40B4-BE49-F238E27FC236}">
                <a16:creationId xmlns:a16="http://schemas.microsoft.com/office/drawing/2014/main" id="{3EA7BAD5-0D39-4428-1754-F51100609E00}"/>
              </a:ext>
            </a:extLst>
          </p:cNvPr>
          <p:cNvPicPr>
            <a:picLocks noChangeAspect="1"/>
          </p:cNvPicPr>
          <p:nvPr/>
        </p:nvPicPr>
        <p:blipFill>
          <a:blip r:embed="rId3">
            <a:extLst>
              <a:ext uri="{28A0092B-C50C-407E-A947-70E740481C1C}">
                <a14:useLocalDpi xmlns:a14="http://schemas.microsoft.com/office/drawing/2010/main" val="0"/>
              </a:ext>
            </a:extLst>
          </a:blip>
          <a:srcRect l="7102" r="7102"/>
          <a:stretch/>
        </p:blipFill>
        <p:spPr bwMode="ltGray">
          <a:xfrm>
            <a:off x="7724775" y="2040218"/>
            <a:ext cx="4467225" cy="3311524"/>
          </a:xfrm>
          <a:prstGeom prst="rect">
            <a:avLst/>
          </a:prstGeom>
          <a:solidFill>
            <a:srgbClr val="F4F4F7"/>
          </a:solidFill>
          <a:ln>
            <a:noFill/>
          </a:ln>
        </p:spPr>
      </p:pic>
      <p:sp>
        <p:nvSpPr>
          <p:cNvPr id="6" name="Text Placeholder 5">
            <a:extLst>
              <a:ext uri="{FF2B5EF4-FFF2-40B4-BE49-F238E27FC236}">
                <a16:creationId xmlns:a16="http://schemas.microsoft.com/office/drawing/2014/main" id="{47F93EBA-31D7-A6AE-F9CC-2CA4D68386F8}"/>
              </a:ext>
            </a:extLst>
          </p:cNvPr>
          <p:cNvSpPr>
            <a:spLocks noGrp="1"/>
          </p:cNvSpPr>
          <p:nvPr>
            <p:ph type="body" sz="quarter" idx="15"/>
          </p:nvPr>
        </p:nvSpPr>
        <p:spPr>
          <a:xfrm>
            <a:off x="586389" y="1952762"/>
            <a:ext cx="5652201" cy="1706880"/>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dirty="0">
                <a:solidFill>
                  <a:srgbClr val="000000"/>
                </a:solidFill>
                <a:effectLst/>
                <a:latin typeface="Segoe UI"/>
                <a:ea typeface="Segoe UI"/>
                <a:cs typeface="Segoe UI"/>
              </a:rPr>
              <a:t>En este ejercicio, usarás el portal de Microsoft </a:t>
            </a:r>
            <a:r>
              <a:rPr lang="es-ES" sz="1600" b="0" i="0" strike="noStrike" cap="none" baseline="0" dirty="0" err="1">
                <a:solidFill>
                  <a:srgbClr val="000000"/>
                </a:solidFill>
                <a:effectLst/>
                <a:latin typeface="Segoe UI"/>
                <a:ea typeface="Segoe UI"/>
                <a:cs typeface="Segoe UI"/>
              </a:rPr>
              <a:t>Foundry</a:t>
            </a:r>
            <a:r>
              <a:rPr lang="es-ES" sz="1600" b="0" i="0" strike="noStrike" cap="none" baseline="0" dirty="0">
                <a:solidFill>
                  <a:srgbClr val="000000"/>
                </a:solidFill>
                <a:effectLst/>
                <a:latin typeface="Segoe UI"/>
                <a:ea typeface="Segoe UI"/>
                <a:cs typeface="Segoe UI"/>
              </a:rPr>
              <a:t> para lo siguiente:</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Creación de un centro y un proyecto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Semibold"/>
              </a:rPr>
              <a:t>Implementación de un modelo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Chatear sin filtro de contenido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Aplicar un filtro de contenido predeterminado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600" b="0" i="0" strike="noStrike" cap="none" baseline="0" dirty="0">
                <a:solidFill>
                  <a:srgbClr val="000000"/>
                </a:solidFill>
                <a:effectLst/>
                <a:latin typeface="Segoe UI"/>
                <a:ea typeface="Segoe UI"/>
                <a:cs typeface="Segoe UI"/>
              </a:rPr>
              <a:t>Crear y probar un filtro de contenido personalizado</a:t>
            </a:r>
          </a:p>
        </p:txBody>
      </p:sp>
      <p:sp>
        <p:nvSpPr>
          <p:cNvPr id="10" name="TextBox 9">
            <a:extLst>
              <a:ext uri="{FF2B5EF4-FFF2-40B4-BE49-F238E27FC236}">
                <a16:creationId xmlns:a16="http://schemas.microsoft.com/office/drawing/2014/main" id="{BDCD7E8E-15AD-FA07-993E-90B3A0FD6EDF}"/>
              </a:ext>
            </a:extLst>
          </p:cNvPr>
          <p:cNvSpPr txBox="1"/>
          <p:nvPr/>
        </p:nvSpPr>
        <p:spPr>
          <a:xfrm>
            <a:off x="487330" y="3710970"/>
            <a:ext cx="4607087" cy="82296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a:solidFill>
                  <a:srgbClr val="000000"/>
                </a:solidFill>
                <a:effectLst/>
                <a:latin typeface="Segoe UI"/>
                <a:ea typeface="Segoe UI"/>
                <a:cs typeface="Segoe UI"/>
              </a:rPr>
              <a:t>Inicia el ejercicio en:</a:t>
            </a:r>
          </a:p>
          <a:p>
            <a:pPr marL="0" marR="0" lvl="0" indent="0" algn="l" defTabSz="914367" rtl="0" eaLnBrk="1" fontAlgn="auto" latinLnBrk="0" hangingPunct="1">
              <a:lnSpc>
                <a:spcPct val="100000"/>
              </a:lnSpc>
              <a:spcBef>
                <a:spcPct val="0"/>
              </a:spcBef>
              <a:spcAft>
                <a:spcPct val="0"/>
              </a:spcAft>
              <a:buClrTx/>
              <a:buSzTx/>
              <a:buFontTx/>
              <a:buNone/>
              <a:defRPr/>
            </a:pPr>
            <a:r>
              <a:rPr lang="es-ES" sz="1600" b="0" i="0" strike="noStrike" cap="none" baseline="0">
                <a:solidFill>
                  <a:srgbClr val="000000"/>
                </a:solidFill>
                <a:effectLst/>
                <a:latin typeface="Segoe UI"/>
                <a:ea typeface="Segoe UI"/>
                <a:cs typeface="Segoe UI"/>
                <a:hlinkClick r:id="rId4" history="0"/>
              </a:rPr>
              <a:t>https://go.microsoft.com/fwlink/?linkid=2273316</a:t>
            </a:r>
            <a:r>
              <a:rPr lang="es-ES" sz="1600" b="0" i="0" strike="noStrike" cap="none" baseline="0">
                <a:solidFill>
                  <a:srgbClr val="000000"/>
                </a:solidFill>
                <a:effectLst/>
                <a:latin typeface="Segoe UI"/>
                <a:ea typeface="Segoe UI"/>
                <a:cs typeface="Segoe UI"/>
              </a:rPr>
              <a:t> </a:t>
            </a:r>
          </a:p>
        </p:txBody>
      </p:sp>
      <p:sp>
        <p:nvSpPr>
          <p:cNvPr id="3" name="Footer Placeholder 2">
            <a:extLst>
              <a:ext uri="{FF2B5EF4-FFF2-40B4-BE49-F238E27FC236}">
                <a16:creationId xmlns:a16="http://schemas.microsoft.com/office/drawing/2014/main" id="{4878D65D-19B0-C923-07DC-663854BA0CB2}"/>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11" name="Flowchart: Off-page Connector 44">
            <a:extLst>
              <a:ext uri="{FF2B5EF4-FFF2-40B4-BE49-F238E27FC236}">
                <a16:creationId xmlns:a16="http://schemas.microsoft.com/office/drawing/2014/main" id="{94CFC71C-699F-47EB-31E5-6A2998099F9D}"/>
              </a:ext>
              <a:ext uri="{C183D7F6-B498-43B3-948B-1728B52AA6E4}">
                <adec:decorative xmlns:adec="http://schemas.microsoft.com/office/drawing/2017/decorative" val="1"/>
              </a:ext>
            </a:extLst>
          </p:cNvPr>
          <p:cNvSpPr/>
          <p:nvPr/>
        </p:nvSpPr>
        <p:spPr bwMode="auto">
          <a:xfrm rot="5400000">
            <a:off x="5960050" y="2240301"/>
            <a:ext cx="1865376" cy="3566160"/>
          </a:xfrm>
          <a:prstGeom prst="flowChartOffpageConnector">
            <a:avLst/>
          </a:prstGeom>
          <a:solidFill>
            <a:schemeClr val="accent3">
              <a:lumMod val="75000"/>
            </a:schemeClr>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defRPr/>
            </a:pPr>
            <a:r>
              <a:rPr lang="es-ES" sz="1800" b="1" i="0" strike="noStrike" cap="none" baseline="0" dirty="0">
                <a:solidFill>
                  <a:srgbClr val="FFFFFF"/>
                </a:solidFill>
                <a:effectLst/>
                <a:latin typeface="Segoe UI Semibold"/>
                <a:ea typeface="Segoe UI Semibold"/>
                <a:cs typeface="Segoe UI Semibold"/>
              </a:rPr>
              <a:t>Instructores: </a:t>
            </a:r>
            <a:endParaRPr kumimoji="0" lang="en-US" sz="14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Personaliza esta diapositiva para incluir el vínculo al entorno de laboratorio hospedado y las instrucciones personalizadas.</a:t>
            </a: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(a continuación, quita esta flecha)</a:t>
            </a:r>
          </a:p>
        </p:txBody>
      </p:sp>
    </p:spTree>
    <p:extLst>
      <p:ext uri="{BB962C8B-B14F-4D97-AF65-F5344CB8AC3E}">
        <p14:creationId xmlns:p14="http://schemas.microsoft.com/office/powerpoint/2010/main" val="24036357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952163"/>
            <a:ext cx="6676278" cy="3048000"/>
          </a:xfrm>
        </p:spPr>
        <p:txBody>
          <a:bodyPr/>
          <a:lstStyle/>
          <a:p>
            <a:r>
              <a:rPr lang="es-ES" sz="4000" b="0" i="0" strike="noStrike" cap="none" baseline="0" dirty="0">
                <a:solidFill>
                  <a:srgbClr val="000000"/>
                </a:solidFill>
                <a:effectLst/>
                <a:latin typeface="Segoe UI"/>
                <a:ea typeface="Segoe UI"/>
                <a:cs typeface="Segoe UI"/>
              </a:rPr>
              <a:t>Planificación y preparación para desarrollar soluciones de inteligencia artificial en Azure</a:t>
            </a:r>
          </a:p>
        </p:txBody>
      </p:sp>
      <p:sp>
        <p:nvSpPr>
          <p:cNvPr id="3" name="Text Placeholder 2"/>
          <p:cNvSpPr>
            <a:spLocks noGrp="1"/>
          </p:cNvSpPr>
          <p:nvPr>
            <p:ph type="body" idx="1"/>
          </p:nvPr>
        </p:nvSpPr>
        <p:spPr>
          <a:xfrm>
            <a:off x="569911" y="4081755"/>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https://aka.ms/mslearn-prepare-ai-dev</a:t>
            </a:r>
            <a:endParaRPr lang="en-US" noProof="0">
              <a:solidFill>
                <a:schemeClr val="accent2"/>
              </a:solidFill>
            </a:endParaRPr>
          </a:p>
        </p:txBody>
      </p:sp>
      <p:sp>
        <p:nvSpPr>
          <p:cNvPr id="4" name="Footer Placeholder 2">
            <a:extLst>
              <a:ext uri="{FF2B5EF4-FFF2-40B4-BE49-F238E27FC236}">
                <a16:creationId xmlns:a16="http://schemas.microsoft.com/office/drawing/2014/main" id="{8E5CDE38-918D-1462-4101-8BD4316CB7A2}"/>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2000" b="0" i="0" strike="noStrike" cap="none" baseline="0">
                <a:solidFill>
                  <a:srgbClr val="000000"/>
                </a:solidFill>
                <a:effectLst/>
                <a:latin typeface="Segoe UI Semibold"/>
                <a:ea typeface="Segoe UI"/>
                <a:cs typeface="Segoe UI"/>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542896"/>
            <a:ext cx="8778782" cy="426720"/>
          </a:xfrm>
        </p:spPr>
        <p:txBody>
          <a:bodyPr/>
          <a:lstStyle/>
          <a:p>
            <a:r>
              <a:rPr lang="es-ES" sz="1400" b="1" i="0" strike="noStrike" cap="none" baseline="0" dirty="0">
                <a:solidFill>
                  <a:srgbClr val="000000"/>
                </a:solidFill>
                <a:effectLst/>
                <a:latin typeface="Segoe UI Semibold"/>
                <a:ea typeface="Segoe UI Semibold"/>
                <a:cs typeface="Segoe UI Semibold"/>
              </a:rPr>
              <a:t>¿Por qué debes considerar la posibilidad de crear una valoración de impacto de la IA al diseñar una solución de IA generativa?</a:t>
            </a:r>
            <a:endParaRPr lang="en-US" b="1" noProof="0" dirty="0"/>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012919"/>
            <a:ext cx="9513438" cy="938784"/>
          </a:xfrm>
          <a:noFill/>
        </p:spPr>
        <p:txBody>
          <a:bodyPr/>
          <a:lstStyle/>
          <a:p>
            <a:r>
              <a:rPr lang="es-ES" sz="1400" b="0" i="0" strike="noStrike" cap="none" baseline="0" dirty="0">
                <a:solidFill>
                  <a:srgbClr val="000000"/>
                </a:solidFill>
                <a:effectLst/>
                <a:latin typeface="Segoe UI"/>
                <a:ea typeface="Segoe UI"/>
                <a:cs typeface="Segoe UI"/>
              </a:rPr>
              <a:t>Para construir un caso legal que le permita eximirse de responsabilidad por los daños provocados por la solución </a:t>
            </a:r>
          </a:p>
          <a:p>
            <a:r>
              <a:rPr lang="es-ES" sz="1400" b="0" i="0" strike="noStrike" cap="none" baseline="0" dirty="0">
                <a:solidFill>
                  <a:srgbClr val="000000"/>
                </a:solidFill>
                <a:effectLst/>
                <a:latin typeface="Segoe UI"/>
                <a:ea typeface="Segoe UI"/>
                <a:cs typeface="Segoe UI"/>
              </a:rPr>
              <a:t>Para documentar el propósito, el uso esperado y los daños posibles para la solución </a:t>
            </a:r>
          </a:p>
          <a:p>
            <a:r>
              <a:rPr lang="es-ES" sz="1400" b="0" i="0" strike="noStrike" cap="none" baseline="0" dirty="0">
                <a:solidFill>
                  <a:srgbClr val="000000"/>
                </a:solidFill>
                <a:effectLst/>
                <a:latin typeface="Segoe UI"/>
                <a:ea typeface="Segoe UI"/>
                <a:cs typeface="Segoe UI"/>
              </a:rPr>
              <a:t>Para evaluar el costo de los servicios en la nube necesarios para implementar la solución</a:t>
            </a:r>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78720" y="3046333"/>
            <a:ext cx="8778782" cy="426720"/>
          </a:xfrm>
        </p:spPr>
        <p:txBody>
          <a:bodyPr/>
          <a:lstStyle/>
          <a:p>
            <a:pPr>
              <a:buNone/>
            </a:pPr>
            <a:r>
              <a:rPr lang="es-ES" sz="1400" b="0" i="0" strike="noStrike" cap="none" baseline="0" dirty="0">
                <a:solidFill>
                  <a:srgbClr val="000000"/>
                </a:solidFill>
                <a:effectLst/>
                <a:latin typeface="Segoe UI Semibold"/>
                <a:ea typeface="Segoe UI Semibold"/>
                <a:cs typeface="Segoe UI Semibold"/>
              </a:rPr>
              <a:t>¿Qué funcionalidad de Microsoft </a:t>
            </a:r>
            <a:r>
              <a:rPr lang="es-ES" sz="1400" b="0" i="0" strike="noStrike" cap="none" baseline="0" dirty="0" err="1">
                <a:solidFill>
                  <a:srgbClr val="000000"/>
                </a:solidFill>
                <a:effectLst/>
                <a:latin typeface="Segoe UI Semibold"/>
                <a:ea typeface="Segoe UI Semibold"/>
                <a:cs typeface="Segoe UI Semibold"/>
              </a:rPr>
              <a:t>Foundry</a:t>
            </a:r>
            <a:r>
              <a:rPr lang="es-ES" sz="1400" b="0" i="0" strike="noStrike" cap="none" baseline="0" dirty="0">
                <a:solidFill>
                  <a:srgbClr val="000000"/>
                </a:solidFill>
                <a:effectLst/>
                <a:latin typeface="Segoe UI Semibold"/>
                <a:ea typeface="Segoe UI Semibold"/>
                <a:cs typeface="Segoe UI Semibold"/>
              </a:rPr>
              <a:t> ayuda a mitigar la generación de contenido perjudicial en el nivel de sistema de seguridad?</a:t>
            </a:r>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495270"/>
            <a:ext cx="8775098" cy="725424"/>
          </a:xfrm>
        </p:spPr>
        <p:txBody>
          <a:bodyPr/>
          <a:lstStyle/>
          <a:p>
            <a:r>
              <a:rPr lang="es-ES" sz="1400" b="0" i="0" strike="noStrike" cap="none" baseline="0">
                <a:solidFill>
                  <a:srgbClr val="000000"/>
                </a:solidFill>
                <a:effectLst/>
                <a:latin typeface="Segoe UI"/>
                <a:ea typeface="Segoe UI"/>
                <a:cs typeface="Segoe UI"/>
              </a:rPr>
              <a:t>Compatibilidad con los modelos DALL-E</a:t>
            </a:r>
          </a:p>
          <a:p>
            <a:r>
              <a:rPr lang="es-ES" sz="1400" b="0" i="0" strike="noStrike" cap="none" baseline="0">
                <a:solidFill>
                  <a:srgbClr val="000000"/>
                </a:solidFill>
                <a:effectLst/>
                <a:latin typeface="Segoe UI"/>
                <a:ea typeface="Segoe UI"/>
                <a:cs typeface="Segoe UI"/>
              </a:rPr>
              <a:t>Ajuste preciso</a:t>
            </a:r>
          </a:p>
          <a:p>
            <a:r>
              <a:rPr lang="es-ES" sz="1400" b="0" i="0" strike="noStrike" cap="none" baseline="0">
                <a:solidFill>
                  <a:srgbClr val="000000"/>
                </a:solidFill>
                <a:effectLst/>
                <a:latin typeface="Segoe UI"/>
                <a:ea typeface="Segoe UI"/>
                <a:cs typeface="Segoe UI"/>
              </a:rPr>
              <a:t>Filtros de contenido</a:t>
            </a:r>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588103"/>
            <a:ext cx="8957333" cy="213360"/>
          </a:xfrm>
        </p:spPr>
        <p:txBody>
          <a:bodyPr/>
          <a:lstStyle/>
          <a:p>
            <a:pPr>
              <a:buNone/>
            </a:pPr>
            <a:r>
              <a:rPr lang="es-ES" sz="1400" b="0" i="0" strike="noStrike" cap="none" baseline="0">
                <a:solidFill>
                  <a:srgbClr val="000000"/>
                </a:solidFill>
                <a:effectLst/>
                <a:latin typeface="Segoe UI Semibold"/>
                <a:ea typeface="Segoe UI Semibold"/>
                <a:cs typeface="Segoe UI Semibold"/>
              </a:rPr>
              <a:t>¿Por qué debe considerar un plan de entrega por fases para la solución de IA generativa?</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968973"/>
            <a:ext cx="9306404" cy="938784"/>
          </a:xfrm>
        </p:spPr>
        <p:txBody>
          <a:bodyPr/>
          <a:lstStyle/>
          <a:p>
            <a:r>
              <a:rPr lang="es-ES" sz="1400" b="0" i="0" strike="noStrike" cap="none" baseline="0" dirty="0">
                <a:solidFill>
                  <a:srgbClr val="000000"/>
                </a:solidFill>
                <a:effectLst/>
                <a:latin typeface="Segoe UI"/>
                <a:ea typeface="Segoe UI"/>
                <a:cs typeface="Segoe UI"/>
              </a:rPr>
              <a:t>Para permitirle recopilar comentarios e identificar problemas antes de publicar la solución de manera más amplia</a:t>
            </a:r>
          </a:p>
          <a:p>
            <a:r>
              <a:rPr lang="es-ES" sz="1400" b="0" i="0" strike="noStrike" cap="none" baseline="0" dirty="0">
                <a:solidFill>
                  <a:srgbClr val="000000"/>
                </a:solidFill>
                <a:effectLst/>
                <a:latin typeface="Segoe UI"/>
                <a:ea typeface="Segoe UI"/>
                <a:cs typeface="Segoe UI"/>
              </a:rPr>
              <a:t>Para eliminar la necesidad de asignar, medir, mitigar y administrar daños posibles </a:t>
            </a:r>
          </a:p>
          <a:p>
            <a:r>
              <a:rPr lang="es-ES" sz="1400" b="0" i="0" strike="noStrike" cap="none" baseline="0" dirty="0">
                <a:solidFill>
                  <a:srgbClr val="000000"/>
                </a:solidFill>
                <a:effectLst/>
                <a:latin typeface="Segoe UI"/>
                <a:ea typeface="Segoe UI"/>
                <a:cs typeface="Segoe UI"/>
              </a:rPr>
              <a:t>Para permitirle cobrar más por la solución</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dirty="0">
                <a:solidFill>
                  <a:srgbClr val="000000"/>
                </a:solidFill>
                <a:effectLst/>
                <a:latin typeface="Segoe UI"/>
                <a:ea typeface="Segoe UI"/>
                <a:cs typeface="Segoe UI"/>
              </a:rPr>
              <a:t>1</a:t>
            </a:r>
            <a:r>
              <a:rPr lang="es-ES" sz="1800" b="0" i="0" strike="noStrike" cap="none" baseline="0" dirty="0">
                <a:solidFill>
                  <a:srgbClr val="000000"/>
                </a:solidFill>
                <a:effectLst/>
                <a:latin typeface="Segoe UI"/>
                <a:ea typeface="Segoe UI"/>
                <a:cs typeface="Segoe UI"/>
              </a:rPr>
              <a:t>
          </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78313"/>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dirty="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78720" y="4044379"/>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27432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dirty="0">
                <a:solidFill>
                  <a:srgbClr val="000000"/>
                </a:solidFill>
                <a:effectLst/>
                <a:latin typeface="Segoe UI"/>
                <a:ea typeface="Segoe UI"/>
                <a:cs typeface="Segoe UI"/>
              </a:rPr>
              <a:t>3</a:t>
            </a:r>
            <a:r>
              <a:rPr lang="es-ES" sz="1800" b="0" i="0" strike="noStrike" cap="none" baseline="0" dirty="0">
                <a:solidFill>
                  <a:srgbClr val="000000"/>
                </a:solidFill>
                <a:effectLst/>
                <a:latin typeface="Segoe UI"/>
                <a:ea typeface="Segoe UI"/>
                <a:cs typeface="Segoe UI"/>
              </a:rPr>
              <a:t>
          </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58727" y="4985872"/>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78720" y="2039376"/>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4" name="Footer Placeholder 2">
            <a:extLst>
              <a:ext uri="{FF2B5EF4-FFF2-40B4-BE49-F238E27FC236}">
                <a16:creationId xmlns:a16="http://schemas.microsoft.com/office/drawing/2014/main" id="{2352CCF7-2544-5670-0B0A-04192D2781BE}"/>
              </a:ext>
            </a:extLst>
          </p:cNvPr>
          <p:cNvSpPr txBox="1"/>
          <p:nvPr/>
        </p:nvSpPr>
        <p:spPr>
          <a:xfrm>
            <a:off x="579438" y="6421083"/>
            <a:ext cx="4151312" cy="197976"/>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sz="1000">
              <a:solidFill>
                <a:srgbClr val="000000"/>
              </a:solidFill>
              <a:latin typeface="Segoe UI"/>
            </a:endParaRPr>
          </a:p>
        </p:txBody>
      </p:sp>
    </p:spTree>
    <p:extLst>
      <p:ext uri="{BB962C8B-B14F-4D97-AF65-F5344CB8AC3E}">
        <p14:creationId xmlns:p14="http://schemas.microsoft.com/office/powerpoint/2010/main" val="263224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911" y="1561763"/>
            <a:ext cx="6345239" cy="2438400"/>
          </a:xfrm>
        </p:spPr>
        <p:txBody>
          <a:bodyPr/>
          <a:lstStyle/>
          <a:p>
            <a:r>
              <a:rPr lang="es-ES" sz="4000" b="0" i="0" strike="noStrike" cap="none" baseline="0">
                <a:solidFill>
                  <a:srgbClr val="000000"/>
                </a:solidFill>
                <a:effectLst/>
                <a:latin typeface="Segoe UI"/>
                <a:ea typeface="Segoe UI"/>
                <a:cs typeface="Segoe UI"/>
              </a:rPr>
              <a:t>Evaluar el rendimiento de la IA generativa en el portal de Microsoft Foundry</a:t>
            </a:r>
            <a:endParaRPr lang="en-US" noProof="0"/>
          </a:p>
        </p:txBody>
      </p:sp>
      <p:sp>
        <p:nvSpPr>
          <p:cNvPr id="3" name="Text Placeholder 2"/>
          <p:cNvSpPr>
            <a:spLocks noGrp="1"/>
          </p:cNvSpPr>
          <p:nvPr>
            <p:ph type="body" idx="1"/>
          </p:nvPr>
        </p:nvSpPr>
        <p:spPr>
          <a:xfrm>
            <a:off x="569910" y="4122217"/>
            <a:ext cx="6345239" cy="243840"/>
          </a:xfrm>
        </p:spPr>
        <p:txBody>
          <a:bodyPr/>
          <a:lstStyle/>
          <a:p>
            <a:pPr>
              <a:buNone/>
            </a:pPr>
            <a:r>
              <a:rPr lang="es-ES" sz="1600" b="0" i="0" strike="noStrike" cap="none" baseline="0">
                <a:solidFill>
                  <a:srgbClr val="BF3AC4"/>
                </a:solidFill>
                <a:effectLst/>
                <a:latin typeface="Segoe UI"/>
                <a:ea typeface="Segoe UI"/>
                <a:cs typeface="Segoe UI"/>
              </a:rPr>
              <a:t>https://aka.ms/mslearn-ai-evaluation</a:t>
            </a:r>
            <a:endParaRPr lang="en-US" noProof="0">
              <a:solidFill>
                <a:schemeClr val="accent2"/>
              </a:solidFill>
            </a:endParaRPr>
          </a:p>
        </p:txBody>
      </p:sp>
    </p:spTree>
    <p:extLst>
      <p:ext uri="{BB962C8B-B14F-4D97-AF65-F5344CB8AC3E}">
        <p14:creationId xmlns:p14="http://schemas.microsoft.com/office/powerpoint/2010/main" val="259228916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62068-5A5E-E321-C4C1-12248ED767A4}"/>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Evaluación de modelo manual</a:t>
            </a:r>
          </a:p>
        </p:txBody>
      </p:sp>
      <p:sp>
        <p:nvSpPr>
          <p:cNvPr id="6" name="TextBox 5">
            <a:extLst>
              <a:ext uri="{FF2B5EF4-FFF2-40B4-BE49-F238E27FC236}">
                <a16:creationId xmlns:a16="http://schemas.microsoft.com/office/drawing/2014/main" id="{297EC862-9C9D-4D1D-C6A4-3C199E15728D}"/>
              </a:ext>
            </a:extLst>
          </p:cNvPr>
          <p:cNvSpPr txBox="1"/>
          <p:nvPr/>
        </p:nvSpPr>
        <p:spPr>
          <a:xfrm>
            <a:off x="813005" y="1829580"/>
            <a:ext cx="4015409" cy="5181600"/>
          </a:xfrm>
          <a:prstGeom prst="rect">
            <a:avLst/>
          </a:prstGeom>
          <a:noFill/>
        </p:spPr>
        <p:txBody>
          <a:bodyPr wrap="square" lIns="0" tIns="0" rIns="0" bIns="0" rtlCol="0">
            <a:spAutoFit/>
          </a:bodyPr>
          <a:lstStyle/>
          <a:p>
            <a:pPr marL="342900" indent="-342900" algn="l">
              <a:spcBef>
                <a:spcPts val="1200"/>
              </a:spcBef>
              <a:buFont typeface="Arial" panose="020B0604020202020204" pitchFamily="34" charset="0"/>
              <a:buChar char="•"/>
            </a:pPr>
            <a:r>
              <a:rPr lang="es-ES" sz="2000" b="0" i="0" strike="noStrike" cap="none" baseline="0">
                <a:solidFill>
                  <a:srgbClr val="000000"/>
                </a:solidFill>
                <a:effectLst/>
                <a:latin typeface="Segoe UI"/>
                <a:ea typeface="Segoe UI"/>
                <a:cs typeface="Segoe UI Semibold"/>
              </a:rPr>
              <a:t>Evaluación de respuestas de solicitud de un modelo</a:t>
            </a:r>
          </a:p>
          <a:p>
            <a:pPr marL="342900" indent="-342900" algn="l">
              <a:spcBef>
                <a:spcPts val="1200"/>
              </a:spcBef>
              <a:buFont typeface="Arial" panose="020B0604020202020204" pitchFamily="34" charset="0"/>
              <a:buChar char="•"/>
            </a:pPr>
            <a:r>
              <a:rPr lang="es-ES" sz="2000" b="0" i="0" strike="noStrike" cap="none" baseline="0">
                <a:solidFill>
                  <a:srgbClr val="000000"/>
                </a:solidFill>
                <a:effectLst/>
                <a:latin typeface="Segoe UI"/>
                <a:ea typeface="Segoe UI"/>
                <a:cs typeface="Segoe UI"/>
              </a:rPr>
              <a:t>Opcionalmente, especifica un origen de datos de contexto</a:t>
            </a:r>
          </a:p>
          <a:p>
            <a:pPr marL="342900" indent="-342900" algn="l">
              <a:spcBef>
                <a:spcPts val="1200"/>
              </a:spcBef>
              <a:buFont typeface="Arial" panose="020B0604020202020204" pitchFamily="34" charset="0"/>
              <a:buChar char="•"/>
            </a:pPr>
            <a:r>
              <a:rPr lang="es-ES" sz="2000" b="0" i="0" strike="noStrike" cap="none" baseline="0">
                <a:solidFill>
                  <a:srgbClr val="000000"/>
                </a:solidFill>
                <a:effectLst/>
                <a:latin typeface="Segoe UI"/>
                <a:ea typeface="Segoe UI"/>
                <a:cs typeface="Segoe UI"/>
              </a:rPr>
              <a:t>Definición de un conjunto de solicitudes de prueba con respuestas esperadas</a:t>
            </a:r>
          </a:p>
          <a:p>
            <a:pPr marL="342900" indent="-342900" algn="l">
              <a:spcBef>
                <a:spcPts val="1200"/>
              </a:spcBef>
              <a:buFont typeface="Arial" panose="020B0604020202020204" pitchFamily="34" charset="0"/>
              <a:buChar char="•"/>
            </a:pPr>
            <a:r>
              <a:rPr lang="es-ES" sz="2000" b="0" i="0" strike="noStrike" cap="none" baseline="0">
                <a:solidFill>
                  <a:srgbClr val="000000"/>
                </a:solidFill>
                <a:effectLst/>
                <a:latin typeface="Segoe UI"/>
                <a:ea typeface="Segoe UI"/>
                <a:cs typeface="Segoe UI"/>
              </a:rPr>
              <a:t>Comparación de las respuestas reales devueltas por el modelo</a:t>
            </a:r>
          </a:p>
          <a:p>
            <a:pPr marL="342900" indent="-342900" algn="l">
              <a:spcBef>
                <a:spcPts val="1200"/>
              </a:spcBef>
              <a:buFont typeface="Arial" panose="020B0604020202020204" pitchFamily="34" charset="0"/>
              <a:buChar char="•"/>
            </a:pPr>
            <a:r>
              <a:rPr lang="es-ES" sz="2000" b="0" i="0" strike="noStrike" cap="none" baseline="0">
                <a:solidFill>
                  <a:srgbClr val="000000"/>
                </a:solidFill>
                <a:effectLst/>
                <a:latin typeface="Segoe UI"/>
                <a:ea typeface="Segoe UI"/>
                <a:cs typeface="Segoe UI"/>
              </a:rPr>
              <a:t>Puntuación con un voto de pulgar hacia arriba o hacia abajo para cada respuesta</a:t>
            </a:r>
          </a:p>
          <a:p>
            <a:pPr marL="342900" indent="-342900" algn="l">
              <a:buFont typeface="Arial" panose="020B0604020202020204" pitchFamily="34" charset="0"/>
              <a:buChar char="•"/>
            </a:pPr>
            <a:endParaRPr lang="en-US" sz="2000"/>
          </a:p>
        </p:txBody>
      </p:sp>
      <p:sp>
        <p:nvSpPr>
          <p:cNvPr id="3" name="Footer Placeholder 2">
            <a:extLst>
              <a:ext uri="{FF2B5EF4-FFF2-40B4-BE49-F238E27FC236}">
                <a16:creationId xmlns:a16="http://schemas.microsoft.com/office/drawing/2014/main" id="{84E8C3E3-635A-ED96-6EDE-0B51C139A360}"/>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4" name="Picture 3" descr="A screenshot of a computer&#10;&#10;AI-generated content may be incorrect.">
            <a:extLst>
              <a:ext uri="{FF2B5EF4-FFF2-40B4-BE49-F238E27FC236}">
                <a16:creationId xmlns:a16="http://schemas.microsoft.com/office/drawing/2014/main" id="{70AE0CEA-B319-3A4E-EEF3-80CEBF401C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718" y="1671079"/>
            <a:ext cx="6041796" cy="4470929"/>
          </a:xfrm>
          <a:prstGeom prst="rect">
            <a:avLst/>
          </a:prstGeom>
        </p:spPr>
      </p:pic>
    </p:spTree>
    <p:extLst>
      <p:ext uri="{BB962C8B-B14F-4D97-AF65-F5344CB8AC3E}">
        <p14:creationId xmlns:p14="http://schemas.microsoft.com/office/powerpoint/2010/main" val="17023442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62068-5A5E-E321-C4C1-12248ED767A4}"/>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Evaluación automatizada</a:t>
            </a:r>
          </a:p>
        </p:txBody>
      </p:sp>
      <p:sp>
        <p:nvSpPr>
          <p:cNvPr id="6" name="TextBox 5">
            <a:extLst>
              <a:ext uri="{FF2B5EF4-FFF2-40B4-BE49-F238E27FC236}">
                <a16:creationId xmlns:a16="http://schemas.microsoft.com/office/drawing/2014/main" id="{297EC862-9C9D-4D1D-C6A4-3C199E15728D}"/>
              </a:ext>
            </a:extLst>
          </p:cNvPr>
          <p:cNvSpPr txBox="1"/>
          <p:nvPr/>
        </p:nvSpPr>
        <p:spPr>
          <a:xfrm>
            <a:off x="813004" y="1829580"/>
            <a:ext cx="4394535" cy="3693319"/>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120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a:rPr>
              <a:t>Evaluación de un modelo, un conjunto de datos o un flujo de avisos</a:t>
            </a:r>
          </a:p>
          <a:p>
            <a:pPr marL="342900" marR="0" lvl="0" indent="-342900" algn="l" defTabSz="914367" rtl="0" eaLnBrk="1" fontAlgn="auto" latinLnBrk="0" hangingPunct="1">
              <a:lnSpc>
                <a:spcPct val="100000"/>
              </a:lnSpc>
              <a:spcBef>
                <a:spcPts val="120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a:rPr>
              <a:t>Opcionalmente, uso de IA para generar datos de prueba</a:t>
            </a:r>
          </a:p>
          <a:p>
            <a:pPr marL="342900" marR="0" lvl="0" indent="-342900" algn="l" defTabSz="914367" rtl="0" eaLnBrk="1" fontAlgn="auto" latinLnBrk="0" hangingPunct="1">
              <a:lnSpc>
                <a:spcPct val="100000"/>
              </a:lnSpc>
              <a:spcBef>
                <a:spcPts val="120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a:rPr>
              <a:t>Revisión de evaluaciones </a:t>
            </a:r>
            <a:br>
              <a:rPr lang="es-ES" sz="2000" b="0" i="0" strike="noStrike" cap="none" baseline="0" dirty="0">
                <a:solidFill>
                  <a:srgbClr val="000000"/>
                </a:solidFill>
                <a:effectLst/>
                <a:latin typeface="Segoe UI"/>
                <a:ea typeface="Segoe UI"/>
                <a:cs typeface="Segoe UI"/>
              </a:rPr>
            </a:br>
            <a:r>
              <a:rPr lang="es-ES" sz="2000" b="0" i="0" strike="noStrike" cap="none" baseline="0" dirty="0">
                <a:solidFill>
                  <a:srgbClr val="000000"/>
                </a:solidFill>
                <a:effectLst/>
                <a:latin typeface="Segoe UI"/>
                <a:ea typeface="Segoe UI"/>
                <a:cs typeface="Segoe UI"/>
              </a:rPr>
              <a:t>en cuanto a:</a:t>
            </a:r>
          </a:p>
          <a:p>
            <a:pPr marL="800083" marR="0" lvl="1" indent="-34290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a:rPr>
              <a:t>Calidad de IA (asistida por IA)</a:t>
            </a:r>
          </a:p>
          <a:p>
            <a:pPr marL="800083" marR="0" lvl="1" indent="-34290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Semibold"/>
              </a:rPr>
              <a:t>Calidad de IA (métricas de NLP)</a:t>
            </a:r>
          </a:p>
          <a:p>
            <a:pPr marL="800083" marR="0" lvl="1" indent="-34290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2000" b="0" i="0" strike="noStrike" cap="none" baseline="0" dirty="0">
                <a:solidFill>
                  <a:srgbClr val="000000"/>
                </a:solidFill>
                <a:effectLst/>
                <a:latin typeface="Segoe UI"/>
                <a:ea typeface="Segoe UI"/>
                <a:cs typeface="Segoe UI"/>
              </a:rPr>
              <a:t>Riesgo y seguridad</a:t>
            </a:r>
          </a:p>
          <a:p>
            <a:pPr marL="342900" indent="-342900" algn="l">
              <a:buFont typeface="Arial" panose="020B0604020202020204" pitchFamily="34" charset="0"/>
              <a:buChar char="•"/>
            </a:pPr>
            <a:endParaRPr lang="en-US" sz="2000" dirty="0"/>
          </a:p>
        </p:txBody>
      </p:sp>
      <p:sp>
        <p:nvSpPr>
          <p:cNvPr id="3" name="Footer Placeholder 2">
            <a:extLst>
              <a:ext uri="{FF2B5EF4-FFF2-40B4-BE49-F238E27FC236}">
                <a16:creationId xmlns:a16="http://schemas.microsoft.com/office/drawing/2014/main" id="{EF30E397-3C85-6EB3-1D14-DE96E74B3FFC}"/>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5" name="Picture 4">
            <a:extLst>
              <a:ext uri="{FF2B5EF4-FFF2-40B4-BE49-F238E27FC236}">
                <a16:creationId xmlns:a16="http://schemas.microsoft.com/office/drawing/2014/main" id="{CBF9A964-2C3B-4831-11FD-B284402B6D78}"/>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rcRect/>
          <a:stretch/>
        </p:blipFill>
        <p:spPr>
          <a:xfrm>
            <a:off x="5575642" y="1507552"/>
            <a:ext cx="6193132" cy="4662727"/>
          </a:xfrm>
          <a:prstGeom prst="rect">
            <a:avLst/>
          </a:prstGeom>
        </p:spPr>
      </p:pic>
    </p:spTree>
    <p:extLst>
      <p:ext uri="{BB962C8B-B14F-4D97-AF65-F5344CB8AC3E}">
        <p14:creationId xmlns:p14="http://schemas.microsoft.com/office/powerpoint/2010/main" val="33318913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DEAA-B650-D441-BF2A-CA505490E100}"/>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Evaluadores y métricas</a:t>
            </a:r>
          </a:p>
        </p:txBody>
      </p:sp>
      <p:sp>
        <p:nvSpPr>
          <p:cNvPr id="3" name="Text Placeholder 2">
            <a:extLst>
              <a:ext uri="{FF2B5EF4-FFF2-40B4-BE49-F238E27FC236}">
                <a16:creationId xmlns:a16="http://schemas.microsoft.com/office/drawing/2014/main" id="{3C7F88D8-04CA-9BE6-5ACC-AF2A3EE9D65D}"/>
              </a:ext>
            </a:extLst>
          </p:cNvPr>
          <p:cNvSpPr>
            <a:spLocks noGrp="1"/>
          </p:cNvSpPr>
          <p:nvPr>
            <p:ph type="body" sz="quarter" idx="15"/>
          </p:nvPr>
        </p:nvSpPr>
        <p:spPr>
          <a:xfrm>
            <a:off x="670985" y="1886466"/>
            <a:ext cx="11013474" cy="304800"/>
          </a:xfrm>
        </p:spPr>
        <p:txBody>
          <a:bodyPr/>
          <a:lstStyle/>
          <a:p>
            <a:pPr marL="0" indent="0">
              <a:buNone/>
            </a:pPr>
            <a:r>
              <a:rPr lang="es-ES" sz="2000" b="0" i="0" strike="noStrike" cap="none" baseline="0">
                <a:solidFill>
                  <a:srgbClr val="000000"/>
                </a:solidFill>
                <a:effectLst/>
                <a:latin typeface="Segoe UI"/>
                <a:ea typeface="Segoe UI"/>
                <a:cs typeface="Segoe UI"/>
              </a:rPr>
              <a:t>Los </a:t>
            </a:r>
            <a:r>
              <a:rPr lang="es-ES" sz="2000" b="0" i="1" strike="noStrike" cap="none" baseline="0">
                <a:solidFill>
                  <a:srgbClr val="000000"/>
                </a:solidFill>
                <a:effectLst/>
                <a:latin typeface="Segoe UI"/>
                <a:ea typeface="Segoe UI"/>
                <a:cs typeface="Segoe UI"/>
              </a:rPr>
              <a:t>evaluadores</a:t>
            </a:r>
            <a:r>
              <a:rPr lang="es-ES" sz="2000" b="0" i="0" strike="noStrike" cap="none" baseline="0">
                <a:solidFill>
                  <a:srgbClr val="000000"/>
                </a:solidFill>
                <a:effectLst/>
                <a:latin typeface="Segoe UI"/>
                <a:ea typeface="Segoe UI"/>
                <a:cs typeface="Segoe UI"/>
              </a:rPr>
              <a:t> calculan las métricas de evaluación automatizada</a:t>
            </a:r>
            <a:endParaRPr lang="en-US" sz="2000"/>
          </a:p>
        </p:txBody>
      </p:sp>
      <p:graphicFrame>
        <p:nvGraphicFramePr>
          <p:cNvPr id="4" name="Table 3">
            <a:extLst>
              <a:ext uri="{FF2B5EF4-FFF2-40B4-BE49-F238E27FC236}">
                <a16:creationId xmlns:a16="http://schemas.microsoft.com/office/drawing/2014/main" id="{F8A74706-2001-91C5-0AB9-AFE1A46D0547}"/>
              </a:ext>
            </a:extLst>
          </p:cNvPr>
          <p:cNvGraphicFramePr>
            <a:graphicFrameLocks noGrp="1"/>
          </p:cNvGraphicFramePr>
          <p:nvPr>
            <p:extLst>
              <p:ext uri="{D42A27DB-BD31-4B8C-83A1-F6EECF244321}">
                <p14:modId xmlns:p14="http://schemas.microsoft.com/office/powerpoint/2010/main" val="141495885"/>
              </p:ext>
            </p:extLst>
          </p:nvPr>
        </p:nvGraphicFramePr>
        <p:xfrm>
          <a:off x="706783" y="2475579"/>
          <a:ext cx="10941879" cy="3813411"/>
        </p:xfrm>
        <a:graphic>
          <a:graphicData uri="http://schemas.openxmlformats.org/drawingml/2006/table">
            <a:tbl>
              <a:tblPr firstRow="1" bandRow="1">
                <a:tableStyleId>{72833802-FEF1-4C79-8D5D-14CF1EAF98D9}</a:tableStyleId>
              </a:tblPr>
              <a:tblGrid>
                <a:gridCol w="3647293">
                  <a:extLst>
                    <a:ext uri="{9D8B030D-6E8A-4147-A177-3AD203B41FA5}">
                      <a16:colId xmlns:a16="http://schemas.microsoft.com/office/drawing/2014/main" val="1144254936"/>
                    </a:ext>
                  </a:extLst>
                </a:gridCol>
                <a:gridCol w="3806513">
                  <a:extLst>
                    <a:ext uri="{9D8B030D-6E8A-4147-A177-3AD203B41FA5}">
                      <a16:colId xmlns:a16="http://schemas.microsoft.com/office/drawing/2014/main" val="3984909461"/>
                    </a:ext>
                  </a:extLst>
                </a:gridCol>
                <a:gridCol w="3488073">
                  <a:extLst>
                    <a:ext uri="{9D8B030D-6E8A-4147-A177-3AD203B41FA5}">
                      <a16:colId xmlns:a16="http://schemas.microsoft.com/office/drawing/2014/main" val="2380146657"/>
                    </a:ext>
                  </a:extLst>
                </a:gridCol>
              </a:tblGrid>
              <a:tr h="349554">
                <a:tc>
                  <a:txBody>
                    <a:bodyPr/>
                    <a:lstStyle/>
                    <a:p>
                      <a:r>
                        <a:rPr lang="es-ES" sz="1800" b="0" i="0" strike="noStrike" cap="none" baseline="0">
                          <a:solidFill>
                            <a:srgbClr val="C73ECC"/>
                          </a:solidFill>
                          <a:effectLst/>
                          <a:latin typeface="Segoe UI Semibold"/>
                          <a:ea typeface="Segoe UI Semibold"/>
                          <a:cs typeface="Segoe UI Semibold"/>
                        </a:rPr>
                        <a:t>Calidad de IA (asistida por IA)</a:t>
                      </a:r>
                    </a:p>
                  </a:txBody>
                  <a:tcPr>
                    <a:solidFill>
                      <a:schemeClr val="bg1"/>
                    </a:solidFill>
                  </a:tcPr>
                </a:tc>
                <a:tc>
                  <a:txBody>
                    <a:bodyPr/>
                    <a:lstStyle/>
                    <a:p>
                      <a:r>
                        <a:rPr lang="es-ES" sz="1800" b="0" i="0" strike="noStrike" cap="none" baseline="0">
                          <a:solidFill>
                            <a:srgbClr val="C73ECC"/>
                          </a:solidFill>
                          <a:effectLst/>
                          <a:latin typeface="Segoe UI Semibold"/>
                          <a:ea typeface="Segoe UI Semibold"/>
                          <a:cs typeface="Segoe UI Semibold"/>
                        </a:rPr>
                        <a:t>Calidad de IA (basada en NLP)</a:t>
                      </a:r>
                    </a:p>
                  </a:txBody>
                  <a:tcPr>
                    <a:solidFill>
                      <a:schemeClr val="bg1"/>
                    </a:solidFill>
                  </a:tcPr>
                </a:tc>
                <a:tc>
                  <a:txBody>
                    <a:bodyPr/>
                    <a:lstStyle/>
                    <a:p>
                      <a:r>
                        <a:rPr lang="es-ES" sz="1800" b="0" i="0" strike="noStrike" cap="none" baseline="0">
                          <a:solidFill>
                            <a:srgbClr val="C73ECC"/>
                          </a:solidFill>
                          <a:effectLst/>
                          <a:latin typeface="Segoe UI Semibold"/>
                          <a:ea typeface="Segoe UI Semibold"/>
                          <a:cs typeface="Segoe UI Semibold"/>
                        </a:rPr>
                        <a:t>Riesgo y seguridad</a:t>
                      </a:r>
                    </a:p>
                  </a:txBody>
                  <a:tcPr>
                    <a:solidFill>
                      <a:schemeClr val="bg1"/>
                    </a:solidFill>
                  </a:tcPr>
                </a:tc>
                <a:extLst>
                  <a:ext uri="{0D108BD9-81ED-4DB2-BD59-A6C34878D82A}">
                    <a16:rowId xmlns:a16="http://schemas.microsoft.com/office/drawing/2014/main" val="3658094675"/>
                  </a:ext>
                </a:extLst>
              </a:tr>
              <a:tr h="3447651">
                <a:tc>
                  <a:txBody>
                    <a:bodyPr/>
                    <a:lstStyle/>
                    <a:p>
                      <a:pPr marL="0" indent="0">
                        <a:spcAft>
                          <a:spcPts val="600"/>
                        </a:spcAft>
                        <a:buFont typeface="Arial" panose="020B0604020202020204" pitchFamily="34" charset="0"/>
                        <a:buNone/>
                      </a:pPr>
                      <a:r>
                        <a:rPr lang="es-ES" sz="1800" b="0" i="0" strike="noStrike" cap="none" baseline="0">
                          <a:solidFill>
                            <a:srgbClr val="000000"/>
                          </a:solidFill>
                          <a:effectLst/>
                          <a:latin typeface="Segoe UI"/>
                          <a:ea typeface="Segoe UI"/>
                          <a:cs typeface="Segoe UI"/>
                        </a:rPr>
                        <a:t>Métricas de calidad del lenguaje basadas en el análisis de un LLM:</a:t>
                      </a:r>
                    </a:p>
                    <a:p>
                      <a:pPr marL="285750" indent="-285750">
                        <a:spcAft>
                          <a:spcPts val="600"/>
                        </a:spcAft>
                        <a:buFont typeface="Arial" panose="020B0604020202020204" pitchFamily="34" charset="0"/>
                        <a:buChar char="•"/>
                      </a:pPr>
                      <a:r>
                        <a:rPr lang="es-ES" sz="1600" b="1" i="0" strike="noStrike" cap="none" baseline="0">
                          <a:solidFill>
                            <a:srgbClr val="000000"/>
                          </a:solidFill>
                          <a:effectLst/>
                          <a:latin typeface="Segoe UI"/>
                          <a:ea typeface="Segoe UI"/>
                          <a:cs typeface="Segoe UI"/>
                        </a:rPr>
                        <a:t>Coherencia</a:t>
                      </a:r>
                      <a:r>
                        <a:rPr lang="es-ES" sz="1600" b="0" i="0" strike="noStrike" cap="none" baseline="0">
                          <a:solidFill>
                            <a:srgbClr val="000000"/>
                          </a:solidFill>
                          <a:effectLst/>
                          <a:latin typeface="Segoe UI"/>
                          <a:ea typeface="Segoe UI"/>
                          <a:cs typeface="Segoe UI"/>
                        </a:rPr>
                        <a:t>: flujo lógico y "comprensión" de las respuestas</a:t>
                      </a:r>
                    </a:p>
                    <a:p>
                      <a:pPr marL="285750" indent="-285750">
                        <a:spcAft>
                          <a:spcPts val="600"/>
                        </a:spcAft>
                        <a:buFont typeface="Arial" panose="020B0604020202020204" pitchFamily="34" charset="0"/>
                        <a:buChar char="•"/>
                      </a:pPr>
                      <a:r>
                        <a:rPr lang="es-ES" sz="1600" b="1" i="0" strike="noStrike" cap="none" baseline="0">
                          <a:solidFill>
                            <a:srgbClr val="000000"/>
                          </a:solidFill>
                          <a:effectLst/>
                          <a:latin typeface="Segoe UI"/>
                          <a:ea typeface="Segoe UI"/>
                          <a:cs typeface="Segoe UI"/>
                        </a:rPr>
                        <a:t>Fluidez</a:t>
                      </a:r>
                      <a:r>
                        <a:rPr lang="es-ES" sz="1600" b="0" i="0" strike="noStrike" cap="none" baseline="0">
                          <a:solidFill>
                            <a:srgbClr val="000000"/>
                          </a:solidFill>
                          <a:effectLst/>
                          <a:latin typeface="Segoe UI"/>
                          <a:ea typeface="Segoe UI"/>
                          <a:cs typeface="Segoe UI"/>
                        </a:rPr>
                        <a:t>: gramática y legibilidad de la respuesta</a:t>
                      </a:r>
                    </a:p>
                    <a:p>
                      <a:pPr marL="285750" indent="-285750">
                        <a:spcAft>
                          <a:spcPts val="600"/>
                        </a:spcAft>
                        <a:buFont typeface="Arial" panose="020B0604020202020204" pitchFamily="34" charset="0"/>
                        <a:buChar char="•"/>
                      </a:pPr>
                      <a:r>
                        <a:rPr lang="es-ES" sz="1600" b="1" i="0" strike="noStrike" cap="none" baseline="0">
                          <a:solidFill>
                            <a:srgbClr val="000000"/>
                          </a:solidFill>
                          <a:effectLst/>
                          <a:latin typeface="Segoe UI"/>
                          <a:ea typeface="Segoe UI"/>
                          <a:cs typeface="Segoe UI"/>
                        </a:rPr>
                        <a:t>Similitud</a:t>
                      </a:r>
                      <a:r>
                        <a:rPr lang="es-ES" sz="1600" b="0" i="0" strike="noStrike" cap="none" baseline="0">
                          <a:solidFill>
                            <a:srgbClr val="000000"/>
                          </a:solidFill>
                          <a:effectLst/>
                          <a:latin typeface="Segoe UI"/>
                          <a:ea typeface="Segoe UI"/>
                          <a:cs typeface="Segoe UI"/>
                        </a:rPr>
                        <a:t>: alineación semántica entre la respuesta y la respuesta esperada</a:t>
                      </a:r>
                    </a:p>
                    <a:p>
                      <a:pPr marL="285750" indent="-285750">
                        <a:spcAft>
                          <a:spcPts val="600"/>
                        </a:spcAft>
                        <a:buFont typeface="Arial" panose="020B0604020202020204" pitchFamily="34" charset="0"/>
                        <a:buChar char="•"/>
                      </a:pPr>
                      <a:r>
                        <a:rPr lang="es-ES" sz="1600" b="1" i="0" strike="noStrike" cap="none" baseline="0">
                          <a:solidFill>
                            <a:srgbClr val="000000"/>
                          </a:solidFill>
                          <a:effectLst/>
                          <a:latin typeface="Segoe UI"/>
                          <a:ea typeface="Segoe UI"/>
                          <a:cs typeface="Segoe UI"/>
                        </a:rPr>
                        <a:t>Base</a:t>
                      </a:r>
                      <a:r>
                        <a:rPr lang="es-ES" sz="1600" b="0" i="0" strike="noStrike" cap="none" baseline="0">
                          <a:solidFill>
                            <a:srgbClr val="000000"/>
                          </a:solidFill>
                          <a:effectLst/>
                          <a:latin typeface="Segoe UI"/>
                          <a:ea typeface="Segoe UI"/>
                          <a:cs typeface="Segoe UI"/>
                        </a:rPr>
                        <a:t>: relevancia y alineación con los datos de contexto</a:t>
                      </a:r>
                    </a:p>
                  </a:txBody>
                  <a:tcPr>
                    <a:solidFill>
                      <a:schemeClr val="bg1"/>
                    </a:solidFill>
                  </a:tcPr>
                </a:tc>
                <a:tc>
                  <a:txBody>
                    <a:bodyPr/>
                    <a:lstStyle/>
                    <a:p>
                      <a:pPr marL="0" marR="0" lvl="0" indent="0" algn="l" defTabSz="932742" rtl="0" eaLnBrk="1" fontAlgn="auto" latinLnBrk="0" hangingPunct="1">
                        <a:lnSpc>
                          <a:spcPct val="100000"/>
                        </a:lnSpc>
                        <a:spcBef>
                          <a:spcPct val="0"/>
                        </a:spcBef>
                        <a:spcAft>
                          <a:spcPts val="600"/>
                        </a:spcAft>
                        <a:buClrTx/>
                        <a:buSzTx/>
                        <a:buFont typeface="Arial" panose="020B0604020202020204" pitchFamily="34" charset="0"/>
                        <a:buNone/>
                        <a:defRPr/>
                      </a:pPr>
                      <a:r>
                        <a:rPr lang="es-ES" sz="1800" b="0" i="0" strike="noStrike" cap="none" baseline="0" dirty="0">
                          <a:solidFill>
                            <a:srgbClr val="000000"/>
                          </a:solidFill>
                          <a:effectLst/>
                          <a:latin typeface="Segoe UI"/>
                          <a:ea typeface="Segoe UI"/>
                          <a:cs typeface="Segoe UI"/>
                        </a:rPr>
                        <a:t>Métricas de NLP que comparan las respuestas con la verdad fundamental:</a:t>
                      </a:r>
                    </a:p>
                    <a:p>
                      <a:pPr marL="285750" indent="-285750">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Puntuación F1</a:t>
                      </a:r>
                      <a:r>
                        <a:rPr lang="es-ES" sz="1600" b="0" i="0" strike="noStrike" cap="none" baseline="0" dirty="0">
                          <a:solidFill>
                            <a:srgbClr val="000000"/>
                          </a:solidFill>
                          <a:effectLst/>
                          <a:latin typeface="Segoe UI"/>
                          <a:ea typeface="Segoe UI"/>
                          <a:cs typeface="Segoe UI"/>
                        </a:rPr>
                        <a:t>: proporción de palabras compartidas por respuesta y respuesta esperada</a:t>
                      </a:r>
                    </a:p>
                    <a:p>
                      <a:pPr marL="285750" indent="-285750">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BLEU</a:t>
                      </a:r>
                      <a:r>
                        <a:rPr lang="es-ES" sz="1600" b="0" i="0" strike="noStrike" cap="none" baseline="0" dirty="0">
                          <a:solidFill>
                            <a:srgbClr val="000000"/>
                          </a:solidFill>
                          <a:effectLst/>
                          <a:latin typeface="Segoe UI"/>
                          <a:ea typeface="Segoe UI"/>
                          <a:cs typeface="Segoe UI"/>
                        </a:rPr>
                        <a:t>: métrica de evaluación bilingüe</a:t>
                      </a:r>
                    </a:p>
                    <a:p>
                      <a:pPr marL="285750" indent="-285750">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METEOR</a:t>
                      </a:r>
                      <a:r>
                        <a:rPr lang="es-ES" sz="1600" b="0" i="0" strike="noStrike" cap="none" baseline="0" dirty="0">
                          <a:solidFill>
                            <a:srgbClr val="000000"/>
                          </a:solidFill>
                          <a:effectLst/>
                          <a:latin typeface="Segoe UI"/>
                          <a:ea typeface="Segoe UI"/>
                          <a:cs typeface="Segoe UI"/>
                        </a:rPr>
                        <a:t>: métrica para la evaluación de la traducción con ordenación explícita </a:t>
                      </a:r>
                      <a:r>
                        <a:rPr lang="es-ES" sz="1600" b="1" i="0" strike="noStrike" cap="none" baseline="0" dirty="0">
                          <a:solidFill>
                            <a:srgbClr val="000000"/>
                          </a:solidFill>
                          <a:effectLst/>
                          <a:latin typeface="Segoe UI"/>
                          <a:ea typeface="Segoe UI"/>
                          <a:cs typeface="Segoe UI"/>
                        </a:rPr>
                        <a:t>ROUGE</a:t>
                      </a:r>
                      <a:r>
                        <a:rPr lang="es-ES" sz="1600" b="0" i="0" strike="noStrike" cap="none" baseline="0" dirty="0">
                          <a:solidFill>
                            <a:srgbClr val="000000"/>
                          </a:solidFill>
                          <a:effectLst/>
                          <a:latin typeface="Segoe UI"/>
                          <a:ea typeface="Segoe UI"/>
                          <a:cs typeface="Segoe UI"/>
                        </a:rPr>
                        <a:t>: </a:t>
                      </a:r>
                      <a:r>
                        <a:rPr lang="es-ES" sz="1600" b="0" i="0" strike="noStrike" cap="none" baseline="0" dirty="0" err="1">
                          <a:solidFill>
                            <a:srgbClr val="000000"/>
                          </a:solidFill>
                          <a:effectLst/>
                          <a:latin typeface="Segoe UI"/>
                          <a:ea typeface="Segoe UI"/>
                          <a:cs typeface="Segoe UI"/>
                        </a:rPr>
                        <a:t>subestudio</a:t>
                      </a:r>
                      <a:r>
                        <a:rPr lang="es-ES" sz="1600" b="0" i="0" strike="noStrike" cap="none" baseline="0" dirty="0">
                          <a:solidFill>
                            <a:srgbClr val="000000"/>
                          </a:solidFill>
                          <a:effectLst/>
                          <a:latin typeface="Segoe UI"/>
                          <a:ea typeface="Segoe UI"/>
                          <a:cs typeface="Segoe UI"/>
                        </a:rPr>
                        <a:t> orientado a la recuperación para la evaluación de </a:t>
                      </a:r>
                      <a:r>
                        <a:rPr lang="es-ES" sz="1600" b="0" i="0" strike="noStrike" cap="none" baseline="0" dirty="0" err="1">
                          <a:solidFill>
                            <a:srgbClr val="000000"/>
                          </a:solidFill>
                          <a:effectLst/>
                          <a:latin typeface="Segoe UI"/>
                          <a:ea typeface="Segoe UI"/>
                          <a:cs typeface="Segoe UI"/>
                        </a:rPr>
                        <a:t>Gisting</a:t>
                      </a:r>
                      <a:endParaRPr lang="es-ES" sz="1600" b="0" i="0" strike="noStrike" cap="none" baseline="0" dirty="0">
                        <a:solidFill>
                          <a:srgbClr val="000000"/>
                        </a:solidFill>
                        <a:effectLst/>
                        <a:latin typeface="Segoe UI"/>
                        <a:ea typeface="Segoe UI"/>
                        <a:cs typeface="Segoe UI"/>
                      </a:endParaRPr>
                    </a:p>
                  </a:txBody>
                  <a:tcPr>
                    <a:solidFill>
                      <a:schemeClr val="bg1"/>
                    </a:solidFill>
                  </a:tcPr>
                </a:tc>
                <a:tc>
                  <a:txBody>
                    <a:bodyPr/>
                    <a:lstStyle/>
                    <a:p>
                      <a:pPr marL="0" indent="0" algn="l" defTabSz="932742" rtl="0" eaLnBrk="1" latinLnBrk="0" hangingPunct="1">
                        <a:spcAft>
                          <a:spcPts val="600"/>
                        </a:spcAft>
                        <a:buFont typeface="Arial" panose="020B0604020202020204" pitchFamily="34" charset="0"/>
                        <a:buNone/>
                      </a:pPr>
                      <a:r>
                        <a:rPr lang="es-ES" sz="1800" b="0" i="0" strike="noStrike" cap="none" baseline="0" dirty="0">
                          <a:solidFill>
                            <a:srgbClr val="000000"/>
                          </a:solidFill>
                          <a:effectLst/>
                          <a:latin typeface="Segoe UI"/>
                          <a:ea typeface="Segoe UI"/>
                          <a:cs typeface="Segoe UI Light"/>
                        </a:rPr>
                        <a:t>Métricas relacionadas con la seguridad del contenido:</a:t>
                      </a:r>
                    </a:p>
                    <a:p>
                      <a:pPr marL="285750" indent="-285750" algn="l" defTabSz="932742" rtl="0" eaLnBrk="1" latinLnBrk="0" hangingPunct="1">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Contenido violento</a:t>
                      </a:r>
                      <a:r>
                        <a:rPr lang="es-ES" sz="1600" b="0" i="0" strike="noStrike" cap="none" baseline="0" dirty="0">
                          <a:solidFill>
                            <a:srgbClr val="000000"/>
                          </a:solidFill>
                          <a:effectLst/>
                          <a:latin typeface="Segoe UI"/>
                          <a:ea typeface="Segoe UI"/>
                          <a:cs typeface="Segoe UI"/>
                        </a:rPr>
                        <a:t>: lenguaje relacionado con daños físicos o uso de armas</a:t>
                      </a:r>
                    </a:p>
                    <a:p>
                      <a:pPr marL="285750" indent="-285750" algn="l" defTabSz="932742" rtl="0" eaLnBrk="1" latinLnBrk="0" hangingPunct="1">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Contenido sexual</a:t>
                      </a:r>
                      <a:r>
                        <a:rPr lang="es-ES" sz="1600" b="0" i="0" strike="noStrike" cap="none" baseline="0" dirty="0">
                          <a:solidFill>
                            <a:srgbClr val="000000"/>
                          </a:solidFill>
                          <a:effectLst/>
                          <a:latin typeface="Segoe UI"/>
                          <a:ea typeface="Segoe UI"/>
                          <a:cs typeface="Segoe UI"/>
                        </a:rPr>
                        <a:t>: idioma de una naturaleza explícita o pornográfica</a:t>
                      </a:r>
                    </a:p>
                    <a:p>
                      <a:pPr marL="285750" indent="-285750" algn="l" defTabSz="932742" rtl="0" eaLnBrk="1" latinLnBrk="0" hangingPunct="1">
                        <a:spcAft>
                          <a:spcPts val="600"/>
                        </a:spcAft>
                        <a:buFont typeface="Arial" panose="020B0604020202020204" pitchFamily="34" charset="0"/>
                        <a:buChar char="•"/>
                      </a:pPr>
                      <a:r>
                        <a:rPr lang="es-ES" sz="1600" b="1" i="0" strike="noStrike" cap="none" baseline="0" dirty="0">
                          <a:solidFill>
                            <a:srgbClr val="000000"/>
                          </a:solidFill>
                          <a:effectLst/>
                          <a:latin typeface="Segoe UI"/>
                          <a:ea typeface="Segoe UI"/>
                          <a:cs typeface="Segoe UI"/>
                        </a:rPr>
                        <a:t>Contenido relacionado con las autolesiones</a:t>
                      </a:r>
                      <a:r>
                        <a:rPr lang="es-ES" sz="1600" b="0" i="0" strike="noStrike" cap="none" baseline="0" dirty="0">
                          <a:solidFill>
                            <a:srgbClr val="000000"/>
                          </a:solidFill>
                          <a:effectLst/>
                          <a:latin typeface="Segoe UI"/>
                          <a:ea typeface="Segoe UI"/>
                          <a:cs typeface="Segoe UI"/>
                        </a:rPr>
                        <a:t>: lenguaje relacionado con las acciones destinadas a dañarse uno mismo</a:t>
                      </a:r>
                    </a:p>
                  </a:txBody>
                  <a:tcPr>
                    <a:solidFill>
                      <a:schemeClr val="bg1"/>
                    </a:solidFill>
                  </a:tcPr>
                </a:tc>
                <a:extLst>
                  <a:ext uri="{0D108BD9-81ED-4DB2-BD59-A6C34878D82A}">
                    <a16:rowId xmlns:a16="http://schemas.microsoft.com/office/drawing/2014/main" val="3046079287"/>
                  </a:ext>
                </a:extLst>
              </a:tr>
            </a:tbl>
          </a:graphicData>
        </a:graphic>
      </p:graphicFrame>
      <p:sp>
        <p:nvSpPr>
          <p:cNvPr id="5" name="Footer Placeholder 2">
            <a:extLst>
              <a:ext uri="{FF2B5EF4-FFF2-40B4-BE49-F238E27FC236}">
                <a16:creationId xmlns:a16="http://schemas.microsoft.com/office/drawing/2014/main" id="{20A23CFA-C799-675F-DB14-4E09C7A4E499}"/>
              </a:ext>
            </a:extLst>
          </p:cNvPr>
          <p:cNvSpPr>
            <a:spLocks noGrp="1"/>
          </p:cNvSpPr>
          <p:nvPr>
            <p:ph type="ftr" sz="quarter" idx="3"/>
          </p:nvPr>
        </p:nvSpPr>
        <p:spPr>
          <a:xfrm>
            <a:off x="579438" y="6421083"/>
            <a:ext cx="4151312" cy="197976"/>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353719638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F21B-1023-C496-A96A-FA6B96E938D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95532E9-73ED-C493-6EB8-C830E263AE32}"/>
              </a:ext>
            </a:extLst>
          </p:cNvPr>
          <p:cNvSpPr>
            <a:spLocks noGrp="1"/>
          </p:cNvSpPr>
          <p:nvPr>
            <p:ph type="title"/>
          </p:nvPr>
        </p:nvSpPr>
        <p:spPr>
          <a:xfrm>
            <a:off x="588262" y="585216"/>
            <a:ext cx="5652201" cy="487680"/>
          </a:xfrm>
        </p:spPr>
        <p:txBody>
          <a:bodyPr/>
          <a:lstStyle/>
          <a:p>
            <a:r>
              <a:rPr lang="es-ES" sz="3200" b="0" i="0" strike="noStrike" cap="none" baseline="0" dirty="0">
                <a:solidFill>
                  <a:srgbClr val="000000"/>
                </a:solidFill>
                <a:effectLst/>
                <a:latin typeface="Segoe UI Semibold"/>
                <a:ea typeface="Segoe UI Semibold"/>
                <a:cs typeface="Segoe UI Semibold"/>
              </a:rPr>
              <a:t>Ejercicio</a:t>
            </a:r>
          </a:p>
        </p:txBody>
      </p:sp>
      <p:sp>
        <p:nvSpPr>
          <p:cNvPr id="7" name="Text Placeholder 6">
            <a:extLst>
              <a:ext uri="{FF2B5EF4-FFF2-40B4-BE49-F238E27FC236}">
                <a16:creationId xmlns:a16="http://schemas.microsoft.com/office/drawing/2014/main" id="{72A78B62-0AAD-DEAA-82F2-9F6DD6F56FF6}"/>
              </a:ext>
            </a:extLst>
          </p:cNvPr>
          <p:cNvSpPr>
            <a:spLocks noGrp="1"/>
          </p:cNvSpPr>
          <p:nvPr>
            <p:ph type="body" sz="quarter" idx="16"/>
          </p:nvPr>
        </p:nvSpPr>
        <p:spPr>
          <a:xfrm>
            <a:off x="584199" y="1383983"/>
            <a:ext cx="5999481" cy="276999"/>
          </a:xfrm>
        </p:spPr>
        <p:txBody>
          <a:bodyPr/>
          <a:lstStyle/>
          <a:p>
            <a:r>
              <a:rPr lang="es-ES" sz="1800" b="0" i="0" strike="noStrike" cap="none" baseline="0" dirty="0">
                <a:solidFill>
                  <a:srgbClr val="000000"/>
                </a:solidFill>
                <a:effectLst/>
                <a:latin typeface="Segoe UI Semibold"/>
                <a:ea typeface="Segoe UI Semibold"/>
                <a:cs typeface="Segoe UI Semibold"/>
              </a:rPr>
              <a:t>Evaluación del rendimiento del modelo de IA generativa</a:t>
            </a:r>
            <a:endParaRPr lang="en-US" sz="1800" dirty="0"/>
          </a:p>
        </p:txBody>
      </p:sp>
      <p:sp>
        <p:nvSpPr>
          <p:cNvPr id="6" name="Text Placeholder 5">
            <a:extLst>
              <a:ext uri="{FF2B5EF4-FFF2-40B4-BE49-F238E27FC236}">
                <a16:creationId xmlns:a16="http://schemas.microsoft.com/office/drawing/2014/main" id="{1A6AF1A1-6C3F-CEE0-553F-E5DA2F953AF4}"/>
              </a:ext>
            </a:extLst>
          </p:cNvPr>
          <p:cNvSpPr>
            <a:spLocks noGrp="1"/>
          </p:cNvSpPr>
          <p:nvPr>
            <p:ph type="body" sz="quarter" idx="15"/>
          </p:nvPr>
        </p:nvSpPr>
        <p:spPr>
          <a:xfrm>
            <a:off x="586389" y="1919779"/>
            <a:ext cx="5652201" cy="1292662"/>
          </a:xfrm>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dirty="0">
                <a:solidFill>
                  <a:srgbClr val="000000"/>
                </a:solidFill>
                <a:effectLst/>
                <a:latin typeface="Segoe UI"/>
                <a:ea typeface="Segoe UI"/>
                <a:cs typeface="Segoe UI"/>
              </a:rPr>
              <a:t>En este ejercicio, usarás el portal de Microsoft </a:t>
            </a:r>
            <a:r>
              <a:rPr lang="es-ES" sz="1400" b="0" i="0" strike="noStrike" cap="none" baseline="0" dirty="0" err="1">
                <a:solidFill>
                  <a:srgbClr val="000000"/>
                </a:solidFill>
                <a:effectLst/>
                <a:latin typeface="Segoe UI"/>
                <a:ea typeface="Segoe UI"/>
                <a:cs typeface="Segoe UI"/>
              </a:rPr>
              <a:t>Foundry</a:t>
            </a:r>
            <a:r>
              <a:rPr lang="es-ES" sz="1400" b="0" i="0" strike="noStrike" cap="none" baseline="0" dirty="0">
                <a:solidFill>
                  <a:srgbClr val="000000"/>
                </a:solidFill>
                <a:effectLst/>
                <a:latin typeface="Segoe UI"/>
                <a:ea typeface="Segoe UI"/>
                <a:cs typeface="Segoe UI"/>
              </a:rPr>
              <a:t> para lo siguiente:</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Creación de un centro y un proyecto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Implementación de un modelo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Evaluación manual de un modelo</a:t>
            </a:r>
          </a:p>
          <a:p>
            <a:pPr marL="285750" marR="0" lvl="0" indent="-285750" algn="l" defTabSz="914367" rtl="0" eaLnBrk="1" fontAlgn="auto" latinLnBrk="0" hangingPunct="1">
              <a:lnSpc>
                <a:spcPct val="100000"/>
              </a:lnSpc>
              <a:spcBef>
                <a:spcPct val="0"/>
              </a:spcBef>
              <a:spcAft>
                <a:spcPct val="0"/>
              </a:spcAft>
              <a:buClrTx/>
              <a:buSzTx/>
              <a:buFont typeface="Arial" panose="020B0604020202020204" pitchFamily="34" charset="0"/>
              <a:buChar char="•"/>
              <a:defRPr/>
            </a:pPr>
            <a:r>
              <a:rPr lang="es-ES" sz="1400" b="0" i="0" strike="noStrike" cap="none" baseline="0" dirty="0">
                <a:solidFill>
                  <a:srgbClr val="000000"/>
                </a:solidFill>
                <a:effectLst/>
                <a:latin typeface="Segoe UI"/>
                <a:ea typeface="Segoe UI"/>
                <a:cs typeface="Segoe UI"/>
              </a:rPr>
              <a:t>Uso de evaluación automatizada</a:t>
            </a:r>
            <a:endParaRPr lang="en-US" sz="1400" dirty="0"/>
          </a:p>
        </p:txBody>
      </p:sp>
      <p:pic>
        <p:nvPicPr>
          <p:cNvPr id="2" name="Picture 1">
            <a:extLst>
              <a:ext uri="{FF2B5EF4-FFF2-40B4-BE49-F238E27FC236}">
                <a16:creationId xmlns:a16="http://schemas.microsoft.com/office/drawing/2014/main" id="{D39BD7FA-DF70-40CE-D6C1-E558EFBE93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24775" y="2021084"/>
            <a:ext cx="4425588" cy="3331966"/>
          </a:xfrm>
          <a:prstGeom prst="rect">
            <a:avLst/>
          </a:prstGeom>
        </p:spPr>
      </p:pic>
      <p:sp>
        <p:nvSpPr>
          <p:cNvPr id="10" name="TextBox 9">
            <a:extLst>
              <a:ext uri="{FF2B5EF4-FFF2-40B4-BE49-F238E27FC236}">
                <a16:creationId xmlns:a16="http://schemas.microsoft.com/office/drawing/2014/main" id="{7F2C02FE-A29E-E358-BCFE-E095B06727D7}"/>
              </a:ext>
            </a:extLst>
          </p:cNvPr>
          <p:cNvSpPr txBox="1"/>
          <p:nvPr/>
        </p:nvSpPr>
        <p:spPr>
          <a:xfrm>
            <a:off x="487330" y="3561343"/>
            <a:ext cx="4607087" cy="523220"/>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rPr>
              <a:t>Inicia el ejercicio en:</a:t>
            </a:r>
          </a:p>
          <a:p>
            <a:pPr marL="0" marR="0" lvl="0" indent="0" algn="l" defTabSz="914367" rtl="0" eaLnBrk="1" fontAlgn="auto" latinLnBrk="0" hangingPunct="1">
              <a:lnSpc>
                <a:spcPct val="100000"/>
              </a:lnSpc>
              <a:spcBef>
                <a:spcPct val="0"/>
              </a:spcBef>
              <a:spcAft>
                <a:spcPct val="0"/>
              </a:spcAft>
              <a:buClrTx/>
              <a:buSzTx/>
              <a:buFontTx/>
              <a:buNone/>
              <a:defRPr/>
            </a:pPr>
            <a:r>
              <a:rPr lang="es-ES" sz="1400" b="0" i="0" strike="noStrike" cap="none" baseline="0">
                <a:solidFill>
                  <a:srgbClr val="000000"/>
                </a:solidFill>
                <a:effectLst/>
                <a:latin typeface="Segoe UI"/>
                <a:ea typeface="Segoe UI"/>
                <a:cs typeface="Segoe UI"/>
                <a:hlinkClick r:id="rId4" history="0"/>
              </a:rPr>
              <a:t>https://go.microsoft.com/fwlink/?linkid=2277720</a:t>
            </a:r>
            <a:r>
              <a:rPr lang="es-ES" sz="1400" b="0" i="0" strike="noStrike" cap="none" baseline="0">
                <a:solidFill>
                  <a:srgbClr val="000000"/>
                </a:solidFill>
                <a:effectLst/>
                <a:latin typeface="Segoe UI"/>
                <a:ea typeface="Segoe UI"/>
                <a:cs typeface="Segoe UI"/>
              </a:rPr>
              <a:t> </a:t>
            </a:r>
          </a:p>
        </p:txBody>
      </p:sp>
      <p:sp>
        <p:nvSpPr>
          <p:cNvPr id="3" name="Footer Placeholder 2">
            <a:extLst>
              <a:ext uri="{FF2B5EF4-FFF2-40B4-BE49-F238E27FC236}">
                <a16:creationId xmlns:a16="http://schemas.microsoft.com/office/drawing/2014/main" id="{E6381BCF-5734-0E94-E133-B8645E73536F}"/>
              </a:ext>
            </a:extLst>
          </p:cNvPr>
          <p:cNvSpPr>
            <a:spLocks noGrp="1"/>
          </p:cNvSpPr>
          <p:nvPr>
            <p:ph type="ftr" sz="quarter" idx="3"/>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sp>
        <p:nvSpPr>
          <p:cNvPr id="11" name="Flowchart: Off-page Connector 44">
            <a:extLst>
              <a:ext uri="{FF2B5EF4-FFF2-40B4-BE49-F238E27FC236}">
                <a16:creationId xmlns:a16="http://schemas.microsoft.com/office/drawing/2014/main" id="{A982A036-3983-4646-DFBB-802C460B2629}"/>
              </a:ext>
              <a:ext uri="{C183D7F6-B498-43B3-948B-1728B52AA6E4}">
                <adec:decorative xmlns:adec="http://schemas.microsoft.com/office/drawing/2017/decorative" val="1"/>
              </a:ext>
            </a:extLst>
          </p:cNvPr>
          <p:cNvSpPr/>
          <p:nvPr/>
        </p:nvSpPr>
        <p:spPr bwMode="auto">
          <a:xfrm rot="5400000">
            <a:off x="6142382" y="2057968"/>
            <a:ext cx="1865376" cy="3930825"/>
          </a:xfrm>
          <a:prstGeom prst="flowChartOffpageConnector">
            <a:avLst/>
          </a:prstGeom>
          <a:solidFill>
            <a:schemeClr val="accent3">
              <a:lumMod val="75000"/>
            </a:schemeClr>
          </a:solidFill>
          <a:ln>
            <a:noFill/>
            <a:headEnd type="none" w="med" len="med"/>
            <a:tailEnd type="none" w="med" len="med"/>
          </a:ln>
          <a:effectLst>
            <a:outerShdw blurRad="317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0" tIns="585216" rIns="27432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defRPr/>
            </a:pPr>
            <a:r>
              <a:rPr lang="es-ES" sz="1800" b="1" i="0" strike="noStrike" cap="none" baseline="0" dirty="0">
                <a:solidFill>
                  <a:srgbClr val="FFFFFF"/>
                </a:solidFill>
                <a:effectLst/>
                <a:latin typeface="Segoe UI Semibold"/>
                <a:ea typeface="Segoe UI Semibold"/>
                <a:cs typeface="Segoe UI Semibold"/>
              </a:rPr>
              <a:t>Instructores: </a:t>
            </a:r>
            <a:endParaRPr kumimoji="0" lang="en-US" sz="14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Personaliza esta diapositiva para incluir el vínculo al entorno de laboratorio hospedado y las instrucciones personalizadas.</a:t>
            </a:r>
          </a:p>
          <a:p>
            <a:pPr marL="0" marR="0" lvl="0" indent="0" algn="l" defTabSz="932472" rtl="0" eaLnBrk="1" fontAlgn="base" latinLnBrk="0" hangingPunct="1">
              <a:lnSpc>
                <a:spcPct val="100000"/>
              </a:lnSpc>
              <a:spcBef>
                <a:spcPct val="0"/>
              </a:spcBef>
              <a:spcAft>
                <a:spcPts val="600"/>
              </a:spcAft>
              <a:buClrTx/>
              <a:buSzTx/>
              <a:buFontTx/>
              <a:buNone/>
              <a:defRPr/>
            </a:pPr>
            <a:r>
              <a:rPr lang="es-ES" sz="1200" b="0" i="0" strike="noStrike" cap="none" baseline="0" dirty="0">
                <a:solidFill>
                  <a:srgbClr val="FFFFFF"/>
                </a:solidFill>
                <a:effectLst/>
                <a:latin typeface="Segoe UI"/>
                <a:ea typeface="Segoe UI"/>
                <a:cs typeface="Segoe UI"/>
              </a:rPr>
              <a:t>(a continuación, quita esta flecha)</a:t>
            </a:r>
          </a:p>
        </p:txBody>
      </p:sp>
    </p:spTree>
    <p:extLst>
      <p:ext uri="{BB962C8B-B14F-4D97-AF65-F5344CB8AC3E}">
        <p14:creationId xmlns:p14="http://schemas.microsoft.com/office/powerpoint/2010/main" val="31877887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E5FCF-B252-4FCE-BD44-0A5779C8AFE7}"/>
              </a:ext>
            </a:extLst>
          </p:cNvPr>
          <p:cNvSpPr>
            <a:spLocks noGrp="1"/>
          </p:cNvSpPr>
          <p:nvPr>
            <p:ph type="title"/>
          </p:nvPr>
        </p:nvSpPr>
        <p:spPr/>
        <p:txBody>
          <a:bodyPr/>
          <a:lstStyle/>
          <a:p>
            <a:r>
              <a:rPr lang="es-ES" sz="3200" b="0" i="0" strike="noStrike" cap="none" baseline="0">
                <a:solidFill>
                  <a:srgbClr val="000000"/>
                </a:solidFill>
                <a:effectLst/>
                <a:latin typeface="Segoe UI Semibold"/>
                <a:ea typeface="Segoe UI Semibold"/>
                <a:cs typeface="Segoe UI Semibold"/>
              </a:rPr>
              <a:t>Prueba de conocimientos</a:t>
            </a:r>
          </a:p>
        </p:txBody>
      </p:sp>
      <p:sp>
        <p:nvSpPr>
          <p:cNvPr id="10" name="Text Placeholder 9">
            <a:extLst>
              <a:ext uri="{FF2B5EF4-FFF2-40B4-BE49-F238E27FC236}">
                <a16:creationId xmlns:a16="http://schemas.microsoft.com/office/drawing/2014/main" id="{2BB91D5E-20DE-97FE-6AAB-A18132335615}"/>
              </a:ext>
            </a:extLst>
          </p:cNvPr>
          <p:cNvSpPr>
            <a:spLocks noGrp="1"/>
          </p:cNvSpPr>
          <p:nvPr>
            <p:ph type="body" sz="quarter" idx="17"/>
          </p:nvPr>
        </p:nvSpPr>
        <p:spPr>
          <a:xfrm>
            <a:off x="1235075" y="1687706"/>
            <a:ext cx="8778782" cy="426720"/>
          </a:xfrm>
        </p:spPr>
        <p:txBody>
          <a:bodyPr/>
          <a:lstStyle/>
          <a:p>
            <a:r>
              <a:rPr lang="es-ES" sz="1400" b="1" i="0" strike="noStrike" cap="none" baseline="0">
                <a:solidFill>
                  <a:srgbClr val="000000"/>
                </a:solidFill>
                <a:effectLst/>
                <a:latin typeface="Segoe UI Semibold"/>
                <a:ea typeface="Segoe UI Semibold"/>
                <a:cs typeface="Segoe UI Semibold"/>
              </a:rPr>
              <a:t>¿Qué técnica de evaluación puedes usar para aplicar tu propio juicio sobre la calidad de las respuestas a un conjunto de indicaciones específicas?</a:t>
            </a:r>
          </a:p>
        </p:txBody>
      </p:sp>
      <p:sp>
        <p:nvSpPr>
          <p:cNvPr id="9" name="Text Placeholder 8">
            <a:extLst>
              <a:ext uri="{FF2B5EF4-FFF2-40B4-BE49-F238E27FC236}">
                <a16:creationId xmlns:a16="http://schemas.microsoft.com/office/drawing/2014/main" id="{6BD2CD61-EA12-FBFF-FE4D-8ABB0630E116}"/>
              </a:ext>
            </a:extLst>
          </p:cNvPr>
          <p:cNvSpPr>
            <a:spLocks noGrp="1"/>
          </p:cNvSpPr>
          <p:nvPr>
            <p:ph type="body" sz="quarter" idx="15"/>
          </p:nvPr>
        </p:nvSpPr>
        <p:spPr>
          <a:xfrm>
            <a:off x="1235075" y="2169127"/>
            <a:ext cx="8775098" cy="725424"/>
          </a:xfrm>
          <a:noFill/>
        </p:spPr>
        <p:txBody>
          <a:bodyPr/>
          <a:lstStyle/>
          <a:p>
            <a:r>
              <a:rPr lang="es-ES" sz="1400" b="0" i="0" strike="noStrike" cap="none" baseline="0">
                <a:solidFill>
                  <a:srgbClr val="000000"/>
                </a:solidFill>
                <a:effectLst/>
                <a:latin typeface="Segoe UI"/>
                <a:ea typeface="Segoe UI"/>
                <a:cs typeface="Segoe UI"/>
              </a:rPr>
              <a:t>Bancos de pruebas de modelos</a:t>
            </a:r>
          </a:p>
          <a:p>
            <a:r>
              <a:rPr lang="es-ES" sz="1400" b="0" i="0" strike="noStrike" cap="none" baseline="0">
                <a:solidFill>
                  <a:srgbClr val="000000"/>
                </a:solidFill>
                <a:effectLst/>
                <a:latin typeface="Segoe UI"/>
                <a:ea typeface="Segoe UI"/>
                <a:cs typeface="Segoe UI"/>
              </a:rPr>
              <a:t>Evaluaciones manuales</a:t>
            </a:r>
            <a:endParaRPr lang="en-US" noProof="0"/>
          </a:p>
          <a:p>
            <a:r>
              <a:rPr lang="es-ES" sz="1400" b="0" i="0" strike="noStrike" cap="none" baseline="0">
                <a:solidFill>
                  <a:srgbClr val="000000"/>
                </a:solidFill>
                <a:effectLst/>
                <a:latin typeface="Segoe UI"/>
                <a:ea typeface="Segoe UI"/>
                <a:cs typeface="Segoe UI"/>
              </a:rPr>
              <a:t>Evaluaciones automatizadas</a:t>
            </a:r>
            <a:endParaRPr lang="en-US" noProof="0"/>
          </a:p>
        </p:txBody>
      </p:sp>
      <p:sp>
        <p:nvSpPr>
          <p:cNvPr id="18" name="Text Placeholder 17">
            <a:extLst>
              <a:ext uri="{FF2B5EF4-FFF2-40B4-BE49-F238E27FC236}">
                <a16:creationId xmlns:a16="http://schemas.microsoft.com/office/drawing/2014/main" id="{95A8C63B-6169-9A98-B0F7-479F68890332}"/>
              </a:ext>
            </a:extLst>
          </p:cNvPr>
          <p:cNvSpPr>
            <a:spLocks noGrp="1"/>
          </p:cNvSpPr>
          <p:nvPr>
            <p:ph type="body" sz="quarter" idx="22"/>
          </p:nvPr>
        </p:nvSpPr>
        <p:spPr>
          <a:xfrm>
            <a:off x="1235074" y="3153050"/>
            <a:ext cx="9297887" cy="426720"/>
          </a:xfrm>
        </p:spPr>
        <p:txBody>
          <a:bodyPr/>
          <a:lstStyle/>
          <a:p>
            <a:r>
              <a:rPr lang="es-ES" sz="1400" b="1" i="0" strike="noStrike" cap="none" baseline="0">
                <a:solidFill>
                  <a:srgbClr val="000000"/>
                </a:solidFill>
                <a:effectLst/>
                <a:latin typeface="Segoe UI Semibold"/>
                <a:ea typeface="Segoe UI Semibold"/>
                <a:cs typeface="Segoe UI Semibold"/>
              </a:rPr>
              <a:t>¿Qué evaluador compara las respuestas generadas con la verdad fundamental en función de métricas estándar?</a:t>
            </a:r>
            <a:endParaRPr lang="en-US" b="1" noProof="0"/>
          </a:p>
        </p:txBody>
      </p:sp>
      <p:sp>
        <p:nvSpPr>
          <p:cNvPr id="19" name="Text Placeholder 18">
            <a:extLst>
              <a:ext uri="{FF2B5EF4-FFF2-40B4-BE49-F238E27FC236}">
                <a16:creationId xmlns:a16="http://schemas.microsoft.com/office/drawing/2014/main" id="{34A41BD7-1086-C355-3E5F-4AAE0B778651}"/>
              </a:ext>
            </a:extLst>
          </p:cNvPr>
          <p:cNvSpPr>
            <a:spLocks noGrp="1"/>
          </p:cNvSpPr>
          <p:nvPr>
            <p:ph type="body" sz="quarter" idx="23"/>
          </p:nvPr>
        </p:nvSpPr>
        <p:spPr>
          <a:xfrm>
            <a:off x="1237265" y="3474168"/>
            <a:ext cx="8775098" cy="725424"/>
          </a:xfrm>
        </p:spPr>
        <p:txBody>
          <a:bodyPr/>
          <a:lstStyle/>
          <a:p>
            <a:r>
              <a:rPr lang="es-ES" sz="1400" b="0" i="0" strike="noStrike" cap="none" baseline="0" dirty="0">
                <a:solidFill>
                  <a:srgbClr val="000000"/>
                </a:solidFill>
                <a:effectLst/>
                <a:latin typeface="Segoe UI"/>
                <a:ea typeface="Segoe UI"/>
                <a:cs typeface="Segoe UI"/>
              </a:rPr>
              <a:t>Coherencia</a:t>
            </a:r>
          </a:p>
          <a:p>
            <a:r>
              <a:rPr lang="es-ES" sz="1400" b="0" i="0" strike="noStrike" cap="none" baseline="0" dirty="0">
                <a:solidFill>
                  <a:srgbClr val="000000"/>
                </a:solidFill>
                <a:effectLst/>
                <a:latin typeface="Segoe UI"/>
                <a:ea typeface="Segoe UI"/>
                <a:cs typeface="Segoe UI"/>
              </a:rPr>
              <a:t>Puntuación F1</a:t>
            </a:r>
          </a:p>
          <a:p>
            <a:r>
              <a:rPr lang="es-ES" sz="1400" b="0" i="0" strike="noStrike" cap="none" baseline="0" dirty="0">
                <a:solidFill>
                  <a:srgbClr val="000000"/>
                </a:solidFill>
                <a:effectLst/>
                <a:latin typeface="Segoe UI"/>
                <a:ea typeface="Segoe UI"/>
                <a:cs typeface="Segoe UI"/>
              </a:rPr>
              <a:t>Material protegido</a:t>
            </a:r>
            <a:endParaRPr lang="en-US" noProof="0" dirty="0"/>
          </a:p>
        </p:txBody>
      </p:sp>
      <p:sp>
        <p:nvSpPr>
          <p:cNvPr id="15" name="Text Placeholder 14">
            <a:extLst>
              <a:ext uri="{FF2B5EF4-FFF2-40B4-BE49-F238E27FC236}">
                <a16:creationId xmlns:a16="http://schemas.microsoft.com/office/drawing/2014/main" id="{40689312-8095-CCFD-22A6-F89AAB2992CD}"/>
              </a:ext>
            </a:extLst>
          </p:cNvPr>
          <p:cNvSpPr>
            <a:spLocks noGrp="1"/>
          </p:cNvSpPr>
          <p:nvPr>
            <p:ph type="body" sz="quarter" idx="20"/>
          </p:nvPr>
        </p:nvSpPr>
        <p:spPr>
          <a:xfrm>
            <a:off x="1235074" y="4588103"/>
            <a:ext cx="8957333" cy="426720"/>
          </a:xfrm>
        </p:spPr>
        <p:txBody>
          <a:bodyPr/>
          <a:lstStyle/>
          <a:p>
            <a:r>
              <a:rPr lang="es-ES" sz="1400" b="0" i="0" strike="noStrike" cap="none" baseline="0">
                <a:solidFill>
                  <a:srgbClr val="000000"/>
                </a:solidFill>
                <a:effectLst/>
                <a:latin typeface="Segoe UI Semibold"/>
                <a:ea typeface="Segoe UI Semibold"/>
                <a:cs typeface="Segoe UI Semibold"/>
              </a:rPr>
              <a:t>¿Qué evaluador usa un modelo de IA para juzgar la estructura y el flujo lógico de ideas en una respuesta?</a:t>
            </a:r>
          </a:p>
        </p:txBody>
      </p:sp>
      <p:sp>
        <p:nvSpPr>
          <p:cNvPr id="17" name="Text Placeholder 16">
            <a:extLst>
              <a:ext uri="{FF2B5EF4-FFF2-40B4-BE49-F238E27FC236}">
                <a16:creationId xmlns:a16="http://schemas.microsoft.com/office/drawing/2014/main" id="{1D49697D-DE0C-2ACF-7A46-2A7D4EA740A1}"/>
              </a:ext>
            </a:extLst>
          </p:cNvPr>
          <p:cNvSpPr>
            <a:spLocks noGrp="1"/>
          </p:cNvSpPr>
          <p:nvPr>
            <p:ph type="body" sz="quarter" idx="21"/>
          </p:nvPr>
        </p:nvSpPr>
        <p:spPr>
          <a:xfrm>
            <a:off x="1235075" y="4916725"/>
            <a:ext cx="8775098" cy="725424"/>
          </a:xfrm>
        </p:spPr>
        <p:txBody>
          <a:bodyPr/>
          <a:lstStyle/>
          <a:p>
            <a:r>
              <a:rPr lang="es-ES" sz="1400" b="0" i="0" strike="noStrike" cap="none" baseline="0">
                <a:solidFill>
                  <a:srgbClr val="000000"/>
                </a:solidFill>
                <a:effectLst/>
                <a:latin typeface="Segoe UI"/>
                <a:ea typeface="Segoe UI"/>
                <a:cs typeface="Segoe UI"/>
              </a:rPr>
              <a:t>Coherencia</a:t>
            </a:r>
          </a:p>
          <a:p>
            <a:r>
              <a:rPr lang="es-ES" sz="1400" b="0" i="0" strike="noStrike" cap="none" baseline="0">
                <a:solidFill>
                  <a:srgbClr val="000000"/>
                </a:solidFill>
                <a:effectLst/>
                <a:latin typeface="Segoe UI"/>
                <a:ea typeface="Segoe UI"/>
                <a:cs typeface="Segoe UI"/>
              </a:rPr>
              <a:t>Puntuación F1</a:t>
            </a:r>
          </a:p>
          <a:p>
            <a:r>
              <a:rPr lang="es-ES" sz="1400" b="0" i="0" strike="noStrike" cap="none" baseline="0">
                <a:solidFill>
                  <a:srgbClr val="000000"/>
                </a:solidFill>
                <a:effectLst/>
                <a:latin typeface="Segoe UI"/>
                <a:ea typeface="Segoe UI"/>
                <a:cs typeface="Segoe UI"/>
              </a:rPr>
              <a:t>Material protegido</a:t>
            </a:r>
          </a:p>
        </p:txBody>
      </p:sp>
      <p:sp>
        <p:nvSpPr>
          <p:cNvPr id="76" name="Oval 75">
            <a:extLst>
              <a:ext uri="{FF2B5EF4-FFF2-40B4-BE49-F238E27FC236}">
                <a16:creationId xmlns:a16="http://schemas.microsoft.com/office/drawing/2014/main" id="{407114A2-8BF6-A1A6-2CD6-2CBFBD1551C7}"/>
              </a:ext>
              <a:ext uri="{C183D7F6-B498-43B3-948B-1728B52AA6E4}">
                <adec:decorative xmlns:adec="http://schemas.microsoft.com/office/drawing/2017/decorative" val="1"/>
              </a:ext>
            </a:extLst>
          </p:cNvPr>
          <p:cNvSpPr/>
          <p:nvPr/>
        </p:nvSpPr>
        <p:spPr bwMode="auto">
          <a:xfrm>
            <a:off x="722582" y="159427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1</a:t>
            </a:r>
            <a:r>
              <a:rPr lang="es-ES" sz="1800" b="0" i="0" strike="noStrike" cap="none" baseline="0">
                <a:solidFill>
                  <a:srgbClr val="000000"/>
                </a:solidFill>
                <a:effectLst/>
                <a:latin typeface="Segoe UI"/>
                <a:ea typeface="Segoe UI"/>
                <a:cs typeface="Segoe UI"/>
              </a:rPr>
              <a:t>
          </a:t>
            </a:r>
          </a:p>
        </p:txBody>
      </p:sp>
      <p:sp>
        <p:nvSpPr>
          <p:cNvPr id="77" name="Oval 76">
            <a:extLst>
              <a:ext uri="{FF2B5EF4-FFF2-40B4-BE49-F238E27FC236}">
                <a16:creationId xmlns:a16="http://schemas.microsoft.com/office/drawing/2014/main" id="{14ACD916-6FAD-9782-1B88-1B0BC3A12F7E}"/>
              </a:ext>
              <a:ext uri="{C183D7F6-B498-43B3-948B-1728B52AA6E4}">
                <adec:decorative xmlns:adec="http://schemas.microsoft.com/office/drawing/2017/decorative" val="1"/>
              </a:ext>
            </a:extLst>
          </p:cNvPr>
          <p:cNvSpPr/>
          <p:nvPr/>
        </p:nvSpPr>
        <p:spPr bwMode="auto">
          <a:xfrm>
            <a:off x="722582" y="3046834"/>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2</a:t>
            </a:r>
          </a:p>
        </p:txBody>
      </p:sp>
      <p:sp>
        <p:nvSpPr>
          <p:cNvPr id="80" name="Graphic 26">
            <a:extLst>
              <a:ext uri="{FF2B5EF4-FFF2-40B4-BE49-F238E27FC236}">
                <a16:creationId xmlns:a16="http://schemas.microsoft.com/office/drawing/2014/main" id="{33232D8E-9600-037A-525E-D1CEB4DF77B9}"/>
              </a:ext>
              <a:ext uri="{C183D7F6-B498-43B3-948B-1728B52AA6E4}">
                <adec:decorative xmlns:adec="http://schemas.microsoft.com/office/drawing/2017/decorative" val="1"/>
              </a:ext>
            </a:extLst>
          </p:cNvPr>
          <p:cNvSpPr/>
          <p:nvPr/>
        </p:nvSpPr>
        <p:spPr>
          <a:xfrm>
            <a:off x="1258727" y="3742805"/>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78" name="Oval 77">
            <a:extLst>
              <a:ext uri="{FF2B5EF4-FFF2-40B4-BE49-F238E27FC236}">
                <a16:creationId xmlns:a16="http://schemas.microsoft.com/office/drawing/2014/main" id="{FABD4A0D-F27D-198E-C389-B8C1471825CB}"/>
              </a:ext>
              <a:ext uri="{C183D7F6-B498-43B3-948B-1728B52AA6E4}">
                <adec:decorative xmlns:adec="http://schemas.microsoft.com/office/drawing/2017/decorative" val="1"/>
              </a:ext>
            </a:extLst>
          </p:cNvPr>
          <p:cNvSpPr/>
          <p:nvPr/>
        </p:nvSpPr>
        <p:spPr bwMode="auto">
          <a:xfrm>
            <a:off x="722582" y="4496221"/>
            <a:ext cx="399208" cy="39920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marR="0" lvl="0" indent="0" algn="ctr" defTabSz="914400" fontAlgn="auto">
              <a:lnSpc>
                <a:spcPct val="100000"/>
              </a:lnSpc>
              <a:spcBef>
                <a:spcPct val="0"/>
              </a:spcBef>
              <a:spcAft>
                <a:spcPct val="0"/>
              </a:spcAft>
              <a:buClrTx/>
              <a:buSzTx/>
              <a:buFontTx/>
              <a:buNone/>
            </a:pPr>
            <a:r>
              <a:rPr lang="es-ES" sz="1800" b="1" i="0" strike="noStrike" cap="none" baseline="0">
                <a:solidFill>
                  <a:srgbClr val="000000"/>
                </a:solidFill>
                <a:effectLst/>
                <a:latin typeface="Segoe UI"/>
                <a:ea typeface="Segoe UI"/>
                <a:cs typeface="Segoe UI"/>
              </a:rPr>
              <a:t>3</a:t>
            </a:r>
            <a:r>
              <a:rPr lang="es-ES" sz="1800" b="0" i="0" strike="noStrike" cap="none" baseline="0">
                <a:solidFill>
                  <a:srgbClr val="000000"/>
                </a:solidFill>
                <a:effectLst/>
                <a:latin typeface="Segoe UI"/>
                <a:ea typeface="Segoe UI"/>
                <a:cs typeface="Segoe UI"/>
              </a:rPr>
              <a:t>
          </a:t>
            </a:r>
          </a:p>
        </p:txBody>
      </p:sp>
      <p:sp>
        <p:nvSpPr>
          <p:cNvPr id="81" name="Graphic 26">
            <a:extLst>
              <a:ext uri="{FF2B5EF4-FFF2-40B4-BE49-F238E27FC236}">
                <a16:creationId xmlns:a16="http://schemas.microsoft.com/office/drawing/2014/main" id="{0971EFD5-5C2D-6201-133A-7531D6D2C7C1}"/>
              </a:ext>
              <a:ext uri="{C183D7F6-B498-43B3-948B-1728B52AA6E4}">
                <adec:decorative xmlns:adec="http://schemas.microsoft.com/office/drawing/2017/decorative" val="1"/>
              </a:ext>
            </a:extLst>
          </p:cNvPr>
          <p:cNvSpPr/>
          <p:nvPr/>
        </p:nvSpPr>
        <p:spPr>
          <a:xfrm>
            <a:off x="1258727" y="495285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
        <p:nvSpPr>
          <p:cNvPr id="3" name="Graphic 26">
            <a:extLst>
              <a:ext uri="{FF2B5EF4-FFF2-40B4-BE49-F238E27FC236}">
                <a16:creationId xmlns:a16="http://schemas.microsoft.com/office/drawing/2014/main" id="{73EFA5EC-BE50-D924-BC3E-285D8A5882FE}"/>
              </a:ext>
              <a:ext uri="{C183D7F6-B498-43B3-948B-1728B52AA6E4}">
                <adec:decorative xmlns:adec="http://schemas.microsoft.com/office/drawing/2017/decorative" val="1"/>
              </a:ext>
            </a:extLst>
          </p:cNvPr>
          <p:cNvSpPr/>
          <p:nvPr/>
        </p:nvSpPr>
        <p:spPr>
          <a:xfrm>
            <a:off x="1258727" y="2467247"/>
            <a:ext cx="163976" cy="115172"/>
          </a:xfrm>
          <a:custGeom>
            <a:avLst/>
            <a:gdLst>
              <a:gd name="connsiteX0" fmla="*/ 249301 w 273255"/>
              <a:gd name="connsiteY0" fmla="*/ 0 h 191929"/>
              <a:gd name="connsiteX1" fmla="*/ 97887 w 273255"/>
              <a:gd name="connsiteY1" fmla="*/ 143134 h 191929"/>
              <a:gd name="connsiteX2" fmla="*/ 25137 w 273255"/>
              <a:gd name="connsiteY2" fmla="*/ 68610 h 191929"/>
              <a:gd name="connsiteX3" fmla="*/ 0 w 273255"/>
              <a:gd name="connsiteY3" fmla="*/ 92564 h 191929"/>
              <a:gd name="connsiteX4" fmla="*/ 96704 w 273255"/>
              <a:gd name="connsiteY4" fmla="*/ 191930 h 191929"/>
              <a:gd name="connsiteX5" fmla="*/ 122137 w 273255"/>
              <a:gd name="connsiteY5" fmla="*/ 168271 h 191929"/>
              <a:gd name="connsiteX6" fmla="*/ 273256 w 273255"/>
              <a:gd name="connsiteY6" fmla="*/ 24841 h 19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255" h="191929">
                <a:moveTo>
                  <a:pt x="249301" y="0"/>
                </a:moveTo>
                <a:lnTo>
                  <a:pt x="97887" y="143134"/>
                </a:lnTo>
                <a:lnTo>
                  <a:pt x="25137" y="68610"/>
                </a:lnTo>
                <a:lnTo>
                  <a:pt x="0" y="92564"/>
                </a:lnTo>
                <a:lnTo>
                  <a:pt x="96704" y="191930"/>
                </a:lnTo>
                <a:lnTo>
                  <a:pt x="122137" y="168271"/>
                </a:lnTo>
                <a:lnTo>
                  <a:pt x="273256" y="24841"/>
                </a:lnTo>
                <a:close/>
              </a:path>
            </a:pathLst>
          </a:custGeom>
          <a:noFill/>
          <a:ln w="31750" cap="flat">
            <a:solidFill>
              <a:schemeClr val="accent2"/>
            </a:solidFill>
            <a:prstDash val="solid"/>
            <a:miter/>
          </a:ln>
        </p:spPr>
        <p:txBody>
          <a:bodyPr rtlCol="0" anchor="ct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305753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nodeType="clickPar">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fade">
                                      <p:cBhvr>
                                        <p:cTn id="12" dur="500"/>
                                        <p:tgtEl>
                                          <p:spTgt spid="80"/>
                                        </p:tgtEl>
                                      </p:cBhvr>
                                    </p:animEffect>
                                  </p:childTnLst>
                                </p:cTn>
                              </p:par>
                            </p:childTnLst>
                          </p:cTn>
                        </p:par>
                      </p:childTnLst>
                    </p:cTn>
                  </p:par>
                  <p:par>
                    <p:cTn id="13" fill="hold" nodeType="clickPar">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a:xfrm>
            <a:off x="588262" y="585216"/>
            <a:ext cx="11013474" cy="430887"/>
          </a:xfrm>
        </p:spPr>
        <p:txBody>
          <a:bodyPr/>
          <a:lstStyle/>
          <a:p>
            <a:r>
              <a:rPr lang="es-ES" sz="2800" b="0" i="0" strike="noStrike" cap="none" baseline="0">
                <a:solidFill>
                  <a:srgbClr val="000000"/>
                </a:solidFill>
                <a:effectLst/>
                <a:latin typeface="Segoe UI Semibold"/>
                <a:ea typeface="Segoe UI Semibold"/>
                <a:cs typeface="Segoe UI Semibold"/>
              </a:rPr>
              <a:t>¿Qué es la IA Generativa?</a:t>
            </a:r>
          </a:p>
        </p:txBody>
      </p:sp>
      <p:sp>
        <p:nvSpPr>
          <p:cNvPr id="5" name="Text Placeholder 4">
            <a:extLst>
              <a:ext uri="{FF2B5EF4-FFF2-40B4-BE49-F238E27FC236}">
                <a16:creationId xmlns:a16="http://schemas.microsoft.com/office/drawing/2014/main" id="{E7F8FF9D-D94B-6818-029E-CF52E7CF3A57}"/>
              </a:ext>
            </a:extLst>
          </p:cNvPr>
          <p:cNvSpPr>
            <a:spLocks noGrp="1"/>
          </p:cNvSpPr>
          <p:nvPr>
            <p:ph type="body" sz="quarter" idx="15"/>
          </p:nvPr>
        </p:nvSpPr>
        <p:spPr>
          <a:xfrm>
            <a:off x="586839" y="1271855"/>
            <a:ext cx="6785139" cy="4093428"/>
          </a:xfrm>
        </p:spPr>
        <p:txBody>
          <a:bodyPr/>
          <a:lstStyle/>
          <a:p>
            <a:r>
              <a:rPr lang="es-ES" sz="2000" b="0" i="0" strike="noStrike" cap="none" baseline="0" dirty="0">
                <a:solidFill>
                  <a:srgbClr val="000000"/>
                </a:solidFill>
                <a:effectLst/>
                <a:latin typeface="Segoe UI"/>
                <a:ea typeface="Segoe UI"/>
                <a:cs typeface="Segoe UI"/>
              </a:rPr>
              <a:t>Generación de contenido por un </a:t>
            </a:r>
            <a:r>
              <a:rPr lang="es-ES" sz="2000" b="0" i="1" strike="noStrike" cap="none" baseline="0" dirty="0">
                <a:solidFill>
                  <a:srgbClr val="000000"/>
                </a:solidFill>
                <a:effectLst/>
                <a:latin typeface="Segoe UI"/>
                <a:ea typeface="Segoe UI"/>
                <a:cs typeface="Segoe UI"/>
              </a:rPr>
              <a:t>modelo de lenguaje</a:t>
            </a:r>
          </a:p>
          <a:p>
            <a:pPr marL="403225" lvl="1" indent="-127000"/>
            <a:r>
              <a:rPr lang="es-ES" sz="1800" b="0" i="0" strike="noStrike" cap="none" baseline="0" dirty="0">
                <a:solidFill>
                  <a:srgbClr val="000000"/>
                </a:solidFill>
                <a:effectLst/>
                <a:latin typeface="Segoe UI"/>
                <a:ea typeface="Segoe UI"/>
                <a:cs typeface="Segoe UI"/>
              </a:rPr>
              <a:t>Modelos de lenguaje grandes (LLM)</a:t>
            </a:r>
          </a:p>
          <a:p>
            <a:pPr marL="522097" lvl="2" indent="-127000"/>
            <a:r>
              <a:rPr lang="es-ES" sz="1600" b="0" i="0" strike="noStrike" cap="none" baseline="0" dirty="0">
                <a:solidFill>
                  <a:srgbClr val="000000"/>
                </a:solidFill>
                <a:effectLst/>
                <a:latin typeface="Segoe UI"/>
                <a:ea typeface="Segoe UI"/>
                <a:cs typeface="Segoe UI"/>
              </a:rPr>
              <a:t>Grandes volúmenes de datos de entrenamiento</a:t>
            </a:r>
          </a:p>
          <a:p>
            <a:pPr marL="522097" lvl="2" indent="-127000"/>
            <a:r>
              <a:rPr lang="es-ES" sz="1600" b="0" i="0" strike="noStrike" cap="none" baseline="0" dirty="0">
                <a:solidFill>
                  <a:srgbClr val="000000"/>
                </a:solidFill>
                <a:effectLst/>
                <a:latin typeface="Segoe UI"/>
                <a:ea typeface="Segoe UI"/>
                <a:cs typeface="Segoe UI"/>
              </a:rPr>
              <a:t>Muchos millones de parámetros (</a:t>
            </a:r>
            <a:r>
              <a:rPr lang="es-ES" sz="1600" b="0" i="1" strike="noStrike" cap="none" baseline="0" dirty="0">
                <a:solidFill>
                  <a:srgbClr val="000000"/>
                </a:solidFill>
                <a:effectLst/>
                <a:latin typeface="Segoe UI"/>
                <a:ea typeface="Segoe UI"/>
                <a:cs typeface="Segoe UI"/>
              </a:rPr>
              <a:t>pesos</a:t>
            </a:r>
            <a:r>
              <a:rPr lang="es-ES" sz="1600" b="0" i="0" strike="noStrike" cap="none" baseline="0" dirty="0">
                <a:solidFill>
                  <a:srgbClr val="000000"/>
                </a:solidFill>
                <a:effectLst/>
                <a:latin typeface="Segoe UI"/>
                <a:ea typeface="Segoe UI"/>
                <a:cs typeface="Segoe UI"/>
              </a:rPr>
              <a:t>)</a:t>
            </a:r>
          </a:p>
          <a:p>
            <a:pPr marL="403225" lvl="1" indent="-127000"/>
            <a:r>
              <a:rPr lang="es-ES" sz="1800" b="0" i="0" strike="noStrike" cap="none" baseline="0" dirty="0">
                <a:solidFill>
                  <a:srgbClr val="000000"/>
                </a:solidFill>
                <a:effectLst/>
                <a:latin typeface="Segoe UI"/>
                <a:ea typeface="Segoe UI"/>
                <a:cs typeface="Segoe UI"/>
              </a:rPr>
              <a:t>Pequeños modelos de lenguaje (SLM)</a:t>
            </a:r>
          </a:p>
          <a:p>
            <a:pPr marL="522097" lvl="2" indent="-127000"/>
            <a:r>
              <a:rPr lang="es-ES" sz="1600" b="0" i="0" strike="noStrike" cap="none" baseline="0" dirty="0">
                <a:solidFill>
                  <a:srgbClr val="000000"/>
                </a:solidFill>
                <a:effectLst/>
                <a:latin typeface="Segoe UI"/>
                <a:ea typeface="Segoe UI"/>
                <a:cs typeface="Segoe UI"/>
              </a:rPr>
              <a:t>Volúmenes más pequeños de datos de entrenamiento</a:t>
            </a:r>
          </a:p>
          <a:p>
            <a:pPr marL="522097" lvl="2" indent="-127000"/>
            <a:r>
              <a:rPr lang="es-ES" sz="1600" b="0" i="0" strike="noStrike" cap="none" baseline="0" dirty="0">
                <a:solidFill>
                  <a:srgbClr val="000000"/>
                </a:solidFill>
                <a:effectLst/>
                <a:latin typeface="Segoe UI"/>
                <a:ea typeface="Segoe UI"/>
                <a:cs typeface="Segoe UI"/>
              </a:rPr>
              <a:t>Menos parámetros</a:t>
            </a:r>
          </a:p>
          <a:p>
            <a:pPr marL="276225" lvl="1" indent="0">
              <a:buNone/>
            </a:pPr>
            <a:endParaRPr lang="en-US" sz="100" dirty="0"/>
          </a:p>
          <a:p>
            <a:r>
              <a:rPr lang="es-ES" sz="2000" b="0" i="0" strike="noStrike" cap="none" baseline="0" dirty="0">
                <a:solidFill>
                  <a:srgbClr val="000000"/>
                </a:solidFill>
                <a:effectLst/>
                <a:latin typeface="Segoe UI"/>
                <a:ea typeface="Segoe UI"/>
                <a:cs typeface="Segoe UI"/>
              </a:rPr>
              <a:t>La entrada al modelo adopta la forma de una </a:t>
            </a:r>
            <a:r>
              <a:rPr lang="es-ES" sz="2000" b="0" i="1" strike="noStrike" cap="none" baseline="0" dirty="0">
                <a:solidFill>
                  <a:srgbClr val="000000"/>
                </a:solidFill>
                <a:effectLst/>
                <a:latin typeface="Segoe UI"/>
                <a:ea typeface="Segoe UI"/>
                <a:cs typeface="Segoe UI"/>
              </a:rPr>
              <a:t>indicación</a:t>
            </a:r>
            <a:endParaRPr lang="en-US" sz="1800" dirty="0"/>
          </a:p>
          <a:p>
            <a:r>
              <a:rPr lang="es-ES" sz="2000" b="0" i="0" strike="noStrike" cap="none" baseline="0" dirty="0">
                <a:solidFill>
                  <a:srgbClr val="000000"/>
                </a:solidFill>
                <a:effectLst/>
                <a:latin typeface="Segoe UI"/>
                <a:ea typeface="Segoe UI"/>
                <a:cs typeface="Segoe UI"/>
              </a:rPr>
              <a:t>La salida contiene la respuesta generada:</a:t>
            </a:r>
          </a:p>
          <a:p>
            <a:pPr marL="403225" lvl="1" indent="-127000"/>
            <a:r>
              <a:rPr lang="es-ES" sz="1600" b="0" i="0" strike="noStrike" cap="none" baseline="0" dirty="0">
                <a:solidFill>
                  <a:srgbClr val="000000"/>
                </a:solidFill>
                <a:effectLst/>
                <a:latin typeface="Segoe UI"/>
                <a:ea typeface="Segoe UI"/>
                <a:cs typeface="Segoe UI"/>
              </a:rPr>
              <a:t>Lenguaje natural</a:t>
            </a:r>
          </a:p>
          <a:p>
            <a:pPr marL="403225" lvl="1" indent="-127000"/>
            <a:r>
              <a:rPr lang="es-ES" sz="1600" b="0" i="0" strike="noStrike" cap="none" baseline="0" dirty="0">
                <a:solidFill>
                  <a:srgbClr val="000000"/>
                </a:solidFill>
                <a:effectLst/>
                <a:latin typeface="Segoe UI"/>
                <a:ea typeface="Segoe UI"/>
                <a:cs typeface="Segoe UI"/>
              </a:rPr>
              <a:t>Imagen</a:t>
            </a:r>
          </a:p>
          <a:p>
            <a:pPr marL="403225" lvl="1" indent="-127000"/>
            <a:r>
              <a:rPr lang="es-ES" sz="1600" b="0" i="0" strike="noStrike" cap="none" baseline="0" dirty="0">
                <a:solidFill>
                  <a:srgbClr val="000000"/>
                </a:solidFill>
                <a:effectLst/>
                <a:latin typeface="Segoe UI"/>
                <a:ea typeface="Segoe UI"/>
                <a:cs typeface="Segoe UI"/>
              </a:rPr>
              <a:t>Código</a:t>
            </a:r>
          </a:p>
          <a:p>
            <a:pPr marL="403225" lvl="1" indent="-127000"/>
            <a:r>
              <a:rPr lang="en-US" sz="1600" dirty="0"/>
              <a:t>…</a:t>
            </a:r>
          </a:p>
        </p:txBody>
      </p:sp>
      <p:grpSp>
        <p:nvGrpSpPr>
          <p:cNvPr id="4" name="Group 3">
            <a:extLst>
              <a:ext uri="{FF2B5EF4-FFF2-40B4-BE49-F238E27FC236}">
                <a16:creationId xmlns:a16="http://schemas.microsoft.com/office/drawing/2014/main" id="{94E68EB1-DC28-AEDF-77B8-54A076C94808}"/>
              </a:ext>
              <a:ext uri="{C183D7F6-B498-43B3-948B-1728B52AA6E4}">
                <adec:decorative xmlns:adec="http://schemas.microsoft.com/office/drawing/2017/decorative" val="1"/>
              </a:ext>
            </a:extLst>
          </p:cNvPr>
          <p:cNvGrpSpPr/>
          <p:nvPr/>
        </p:nvGrpSpPr>
        <p:grpSpPr>
          <a:xfrm>
            <a:off x="7135386" y="1600366"/>
            <a:ext cx="4874477" cy="4175966"/>
            <a:chOff x="7135386" y="1600366"/>
            <a:chExt cx="4874477" cy="4175966"/>
          </a:xfrm>
        </p:grpSpPr>
        <p:sp>
          <p:nvSpPr>
            <p:cNvPr id="3" name="Rectangle 2">
              <a:extLst>
                <a:ext uri="{FF2B5EF4-FFF2-40B4-BE49-F238E27FC236}">
                  <a16:creationId xmlns:a16="http://schemas.microsoft.com/office/drawing/2014/main" id="{B898AD9A-8B91-6081-BB4F-F7977CD8E253}"/>
                </a:ext>
              </a:extLst>
            </p:cNvPr>
            <p:cNvSpPr/>
            <p:nvPr/>
          </p:nvSpPr>
          <p:spPr bwMode="auto">
            <a:xfrm>
              <a:off x="7135386" y="1600366"/>
              <a:ext cx="4874477" cy="4175966"/>
            </a:xfrm>
            <a:prstGeom prst="rect">
              <a:avLst/>
            </a:pr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Speech Bubble: Oval 31">
              <a:extLst>
                <a:ext uri="{FF2B5EF4-FFF2-40B4-BE49-F238E27FC236}">
                  <a16:creationId xmlns:a16="http://schemas.microsoft.com/office/drawing/2014/main" id="{F36FC56B-8492-C8CA-7509-3982128A5CFD}"/>
                </a:ext>
              </a:extLst>
            </p:cNvPr>
            <p:cNvSpPr/>
            <p:nvPr/>
          </p:nvSpPr>
          <p:spPr bwMode="auto">
            <a:xfrm flipH="1" flipV="1">
              <a:off x="8804485" y="3956902"/>
              <a:ext cx="1967229" cy="1376433"/>
            </a:xfrm>
            <a:prstGeom prst="wedgeEllipseCallout">
              <a:avLst>
                <a:gd name="adj1" fmla="val -38900"/>
                <a:gd name="adj2" fmla="val 64373"/>
              </a:avLst>
            </a:prstGeom>
            <a:solidFill>
              <a:schemeClr val="bg1"/>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t>
              </a:r>
            </a:p>
          </p:txBody>
        </p:sp>
        <p:pic>
          <p:nvPicPr>
            <p:cNvPr id="7" name="Picture 6">
              <a:extLst>
                <a:ext uri="{FF2B5EF4-FFF2-40B4-BE49-F238E27FC236}">
                  <a16:creationId xmlns:a16="http://schemas.microsoft.com/office/drawing/2014/main" id="{F6338204-25BF-E396-E172-C08C3FDC3E0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89091" y="2441423"/>
              <a:ext cx="1328730" cy="1362308"/>
            </a:xfrm>
            <a:prstGeom prst="rect">
              <a:avLst/>
            </a:prstGeom>
          </p:spPr>
        </p:pic>
        <p:grpSp>
          <p:nvGrpSpPr>
            <p:cNvPr id="10" name="Group 9">
              <a:extLst>
                <a:ext uri="{FF2B5EF4-FFF2-40B4-BE49-F238E27FC236}">
                  <a16:creationId xmlns:a16="http://schemas.microsoft.com/office/drawing/2014/main" id="{5DD0AC50-AC96-301C-B0D0-A2AE1D8AEEE2}"/>
                </a:ext>
              </a:extLst>
            </p:cNvPr>
            <p:cNvGrpSpPr/>
            <p:nvPr/>
          </p:nvGrpSpPr>
          <p:grpSpPr>
            <a:xfrm>
              <a:off x="7454387" y="2302359"/>
              <a:ext cx="1813560" cy="1220724"/>
              <a:chOff x="6824670" y="2017396"/>
              <a:chExt cx="1813560" cy="1220724"/>
            </a:xfrm>
          </p:grpSpPr>
          <p:sp>
            <p:nvSpPr>
              <p:cNvPr id="8" name="Speech Bubble: Oval 7">
                <a:extLst>
                  <a:ext uri="{FF2B5EF4-FFF2-40B4-BE49-F238E27FC236}">
                    <a16:creationId xmlns:a16="http://schemas.microsoft.com/office/drawing/2014/main" id="{E786D7F4-9639-3B9E-A976-A56ACA046115}"/>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t>
                </a:r>
              </a:p>
            </p:txBody>
          </p:sp>
          <p:sp>
            <p:nvSpPr>
              <p:cNvPr id="9" name="TextBox 8">
                <a:extLst>
                  <a:ext uri="{FF2B5EF4-FFF2-40B4-BE49-F238E27FC236}">
                    <a16:creationId xmlns:a16="http://schemas.microsoft.com/office/drawing/2014/main" id="{07A55112-5A9B-F57B-D306-F67CF17C9D1B}"/>
                  </a:ext>
                </a:extLst>
              </p:cNvPr>
              <p:cNvSpPr txBox="1"/>
              <p:nvPr/>
            </p:nvSpPr>
            <p:spPr>
              <a:xfrm>
                <a:off x="7551420" y="2267236"/>
                <a:ext cx="472440" cy="430887"/>
              </a:xfrm>
              <a:prstGeom prst="rect">
                <a:avLst/>
              </a:prstGeom>
              <a:noFill/>
            </p:spPr>
            <p:txBody>
              <a:bodyPr wrap="square" lIns="0" tIns="0" rIns="0" bIns="0" rtlCol="0">
                <a:spAutoFit/>
              </a:bodyPr>
              <a:lstStyle/>
              <a:p>
                <a:pPr algn="l"/>
                <a:r>
                  <a:rPr lang="en-US" sz="2800" b="1"/>
                  <a:t>…</a:t>
                </a:r>
              </a:p>
            </p:txBody>
          </p:sp>
        </p:grpSp>
        <p:cxnSp>
          <p:nvCxnSpPr>
            <p:cNvPr id="12" name="Straight Arrow Connector 11">
              <a:extLst>
                <a:ext uri="{FF2B5EF4-FFF2-40B4-BE49-F238E27FC236}">
                  <a16:creationId xmlns:a16="http://schemas.microsoft.com/office/drawing/2014/main" id="{7E08D09B-9D4E-A09C-9CDE-BB660D999EBB}"/>
                </a:ext>
              </a:extLst>
            </p:cNvPr>
            <p:cNvCxnSpPr/>
            <p:nvPr/>
          </p:nvCxnSpPr>
          <p:spPr>
            <a:xfrm>
              <a:off x="9446057" y="2912721"/>
              <a:ext cx="843034" cy="0"/>
            </a:xfrm>
            <a:prstGeom prst="straightConnector1">
              <a:avLst/>
            </a:prstGeom>
            <a:ln w="381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441F5C21-3FFD-EB8E-1D78-18790A1D4473}"/>
                </a:ext>
              </a:extLst>
            </p:cNvPr>
            <p:cNvGrpSpPr/>
            <p:nvPr/>
          </p:nvGrpSpPr>
          <p:grpSpPr>
            <a:xfrm>
              <a:off x="9267947" y="4019550"/>
              <a:ext cx="1085773" cy="1163011"/>
              <a:chOff x="7012998" y="4942236"/>
              <a:chExt cx="1085773" cy="1163011"/>
            </a:xfrm>
          </p:grpSpPr>
          <p:pic>
            <p:nvPicPr>
              <p:cNvPr id="35" name="Graphic 34" descr="Image with solid fill">
                <a:extLst>
                  <a:ext uri="{FF2B5EF4-FFF2-40B4-BE49-F238E27FC236}">
                    <a16:creationId xmlns:a16="http://schemas.microsoft.com/office/drawing/2014/main" id="{9D00626B-DF30-1635-69F9-19B47C480F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2188">
                <a:off x="7093213" y="4942236"/>
                <a:ext cx="609309" cy="609309"/>
              </a:xfrm>
              <a:prstGeom prst="rect">
                <a:avLst/>
              </a:prstGeom>
            </p:spPr>
          </p:pic>
          <p:pic>
            <p:nvPicPr>
              <p:cNvPr id="37" name="Graphic 36" descr="Document with solid fill">
                <a:extLst>
                  <a:ext uri="{FF2B5EF4-FFF2-40B4-BE49-F238E27FC236}">
                    <a16:creationId xmlns:a16="http://schemas.microsoft.com/office/drawing/2014/main" id="{AB4CE2BF-8F84-4014-2BC1-37FC56491C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19244">
                <a:off x="7012998" y="5495938"/>
                <a:ext cx="609309" cy="609309"/>
              </a:xfrm>
              <a:prstGeom prst="rect">
                <a:avLst/>
              </a:prstGeom>
            </p:spPr>
          </p:pic>
          <p:grpSp>
            <p:nvGrpSpPr>
              <p:cNvPr id="41" name="Group 40">
                <a:extLst>
                  <a:ext uri="{FF2B5EF4-FFF2-40B4-BE49-F238E27FC236}">
                    <a16:creationId xmlns:a16="http://schemas.microsoft.com/office/drawing/2014/main" id="{EB68F8E5-225B-AEF8-5367-1385F2075BE9}"/>
                  </a:ext>
                </a:extLst>
              </p:cNvPr>
              <p:cNvGrpSpPr/>
              <p:nvPr/>
            </p:nvGrpSpPr>
            <p:grpSpPr>
              <a:xfrm rot="21234666">
                <a:off x="7489462" y="5372739"/>
                <a:ext cx="609309" cy="609309"/>
                <a:chOff x="7793024" y="5296191"/>
                <a:chExt cx="609309" cy="609309"/>
              </a:xfrm>
            </p:grpSpPr>
            <p:pic>
              <p:nvPicPr>
                <p:cNvPr id="39" name="Graphic 38" descr="Paper with solid fill">
                  <a:extLst>
                    <a:ext uri="{FF2B5EF4-FFF2-40B4-BE49-F238E27FC236}">
                      <a16:creationId xmlns:a16="http://schemas.microsoft.com/office/drawing/2014/main" id="{9E9EFBC7-B844-584E-143D-D7C81C2E40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93024" y="5296191"/>
                  <a:ext cx="609309" cy="609309"/>
                </a:xfrm>
                <a:prstGeom prst="rect">
                  <a:avLst/>
                </a:prstGeom>
              </p:spPr>
            </p:pic>
            <p:sp>
              <p:nvSpPr>
                <p:cNvPr id="40" name="TextBox 39">
                  <a:extLst>
                    <a:ext uri="{FF2B5EF4-FFF2-40B4-BE49-F238E27FC236}">
                      <a16:creationId xmlns:a16="http://schemas.microsoft.com/office/drawing/2014/main" id="{21CD2172-6996-5C73-A312-BEE295A6DD7A}"/>
                    </a:ext>
                  </a:extLst>
                </p:cNvPr>
                <p:cNvSpPr txBox="1"/>
                <p:nvPr/>
              </p:nvSpPr>
              <p:spPr>
                <a:xfrm>
                  <a:off x="7937514" y="5510673"/>
                  <a:ext cx="301365" cy="184666"/>
                </a:xfrm>
                <a:prstGeom prst="rect">
                  <a:avLst/>
                </a:prstGeom>
                <a:noFill/>
              </p:spPr>
              <p:txBody>
                <a:bodyPr wrap="none" lIns="0" tIns="0" rIns="0" bIns="0" rtlCol="0">
                  <a:spAutoFit/>
                </a:bodyPr>
                <a:lstStyle/>
                <a:p>
                  <a:pPr algn="l"/>
                  <a:r>
                    <a:rPr lang="en-US" sz="1200" b="1"/>
                    <a:t>&lt;..&gt;</a:t>
                  </a:r>
                </a:p>
              </p:txBody>
            </p:sp>
          </p:grpSp>
        </p:grpSp>
      </p:grpSp>
      <p:sp>
        <p:nvSpPr>
          <p:cNvPr id="6" name="Footer Placeholder 2">
            <a:extLst>
              <a:ext uri="{FF2B5EF4-FFF2-40B4-BE49-F238E27FC236}">
                <a16:creationId xmlns:a16="http://schemas.microsoft.com/office/drawing/2014/main" id="{EC65FC9C-00D5-06F0-E95D-54D6A12C3759}"/>
              </a:ext>
            </a:extLst>
          </p:cNvPr>
          <p:cNvSpPr>
            <a:spLocks noGrp="1"/>
          </p:cNvSpPr>
          <p:nvPr>
            <p:ph type="ftr" sz="quarter" idx="3"/>
          </p:nvPr>
        </p:nvSpPr>
        <p:spPr>
          <a:xfrm>
            <a:off x="579438" y="6421083"/>
            <a:ext cx="4151312" cy="197976"/>
          </a:xfrm>
        </p:spPr>
        <p:txBody>
          <a:bodyPr/>
          <a:lstStyle/>
          <a:p>
            <a:pPr defTabSz="914367">
              <a:defRPr/>
            </a:pPr>
            <a:r>
              <a:rPr lang="es-ES" sz="900" b="0" i="0" strike="noStrike" cap="none" baseline="0">
                <a:solidFill>
                  <a:srgbClr val="000000"/>
                </a:solidFill>
                <a:effectLst/>
                <a:latin typeface="Segoe UI"/>
                <a:ea typeface="Segoe UI"/>
                <a:cs typeface="Segoe UI"/>
              </a:rPr>
              <a:t>© Copyright Microsoft Corporation. Todos los derechos reservados.</a:t>
            </a:r>
          </a:p>
        </p:txBody>
      </p:sp>
    </p:spTree>
    <p:extLst>
      <p:ext uri="{BB962C8B-B14F-4D97-AF65-F5344CB8AC3E}">
        <p14:creationId xmlns:p14="http://schemas.microsoft.com/office/powerpoint/2010/main" val="2298146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969DF-7C9C-A47B-F08A-69454EE48526}"/>
              </a:ext>
            </a:extLst>
          </p:cNvPr>
          <p:cNvSpPr>
            <a:spLocks noGrp="1"/>
          </p:cNvSpPr>
          <p:nvPr>
            <p:ph type="title"/>
          </p:nvPr>
        </p:nvSpPr>
        <p:spPr>
          <a:xfrm>
            <a:off x="588262" y="585216"/>
            <a:ext cx="11013474" cy="487680"/>
          </a:xfrm>
        </p:spPr>
        <p:txBody>
          <a:bodyPr vert="horz" wrap="square" lIns="0" tIns="0" rIns="0" bIns="0" rtlCol="0" anchor="t">
            <a:spAutoFit/>
          </a:bodyPr>
          <a:lstStyle/>
          <a:p>
            <a:r>
              <a:rPr lang="es-ES" sz="3200" b="0" i="0" strike="noStrike" cap="none" baseline="0">
                <a:solidFill>
                  <a:srgbClr val="000000"/>
                </a:solidFill>
                <a:effectLst/>
                <a:latin typeface="Segoe UI Semibold"/>
                <a:ea typeface="Segoe UI Semibold"/>
                <a:cs typeface="Segoe UI Semibold"/>
              </a:rPr>
              <a:t>Indicaciones en una sesión de chat de IA generativa</a:t>
            </a:r>
          </a:p>
        </p:txBody>
      </p:sp>
      <p:sp>
        <p:nvSpPr>
          <p:cNvPr id="3" name="Text Placeholder 2">
            <a:extLst>
              <a:ext uri="{FF2B5EF4-FFF2-40B4-BE49-F238E27FC236}">
                <a16:creationId xmlns:a16="http://schemas.microsoft.com/office/drawing/2014/main" id="{38F3695F-4A7E-8451-0033-81783FF59342}"/>
              </a:ext>
            </a:extLst>
          </p:cNvPr>
          <p:cNvSpPr>
            <a:spLocks noGrp="1"/>
          </p:cNvSpPr>
          <p:nvPr>
            <p:ph type="body" sz="quarter" idx="15"/>
          </p:nvPr>
        </p:nvSpPr>
        <p:spPr>
          <a:xfrm>
            <a:off x="694340" y="1614098"/>
            <a:ext cx="5637704" cy="4265783"/>
          </a:xfrm>
        </p:spPr>
        <p:txBody>
          <a:bodyPr/>
          <a:lstStyle/>
          <a:p>
            <a:r>
              <a:rPr lang="es-ES" sz="2200" b="1" i="0" strike="noStrike" cap="none" baseline="0" dirty="0">
                <a:solidFill>
                  <a:srgbClr val="0078D4"/>
                </a:solidFill>
                <a:effectLst/>
                <a:latin typeface="Segoe UI"/>
                <a:ea typeface="Segoe UI"/>
                <a:cs typeface="Segoe UI"/>
              </a:rPr>
              <a:t>Aviso del sistema</a:t>
            </a:r>
            <a:r>
              <a:rPr lang="es-ES" sz="2200" b="0" i="0" strike="noStrike" cap="none" baseline="0" dirty="0">
                <a:solidFill>
                  <a:srgbClr val="000000"/>
                </a:solidFill>
                <a:effectLst/>
                <a:latin typeface="Segoe UI"/>
                <a:ea typeface="Segoe UI"/>
                <a:cs typeface="Segoe UI"/>
              </a:rPr>
              <a:t>: restricciones e instrucciones para el comportamiento del modelo</a:t>
            </a:r>
          </a:p>
          <a:p>
            <a:r>
              <a:rPr lang="es-ES" sz="2200" b="1" i="0" strike="noStrike" cap="none" baseline="0" dirty="0">
                <a:solidFill>
                  <a:srgbClr val="BF3AC4"/>
                </a:solidFill>
                <a:effectLst/>
                <a:latin typeface="Segoe UI"/>
                <a:ea typeface="Segoe UI"/>
                <a:cs typeface="Segoe UI"/>
              </a:rPr>
              <a:t>Aviso del usuario</a:t>
            </a:r>
            <a:r>
              <a:rPr lang="es-ES" sz="2200" b="0" i="0" strike="noStrike" cap="none" baseline="0" dirty="0">
                <a:solidFill>
                  <a:srgbClr val="000000"/>
                </a:solidFill>
                <a:effectLst/>
                <a:latin typeface="Segoe UI"/>
                <a:ea typeface="Segoe UI"/>
                <a:cs typeface="Segoe UI"/>
              </a:rPr>
              <a:t>: pregunta o instrucción específica </a:t>
            </a:r>
          </a:p>
          <a:p>
            <a:r>
              <a:rPr lang="es-ES" sz="2200" b="1" i="0" strike="noStrike" cap="none" baseline="0" dirty="0">
                <a:solidFill>
                  <a:srgbClr val="00B050"/>
                </a:solidFill>
                <a:effectLst/>
                <a:latin typeface="Segoe UI"/>
                <a:ea typeface="Segoe UI"/>
                <a:cs typeface="Segoe UI"/>
              </a:rPr>
              <a:t>Finalización o respuesta</a:t>
            </a:r>
            <a:r>
              <a:rPr lang="es-ES" sz="2200" b="0" i="0" strike="noStrike" cap="none" baseline="0" dirty="0">
                <a:solidFill>
                  <a:srgbClr val="000000"/>
                </a:solidFill>
                <a:effectLst/>
                <a:latin typeface="Segoe UI"/>
                <a:ea typeface="Segoe UI"/>
                <a:cs typeface="Segoe UI"/>
              </a:rPr>
              <a:t>: el contenido generado por el modelo</a:t>
            </a:r>
          </a:p>
          <a:p>
            <a:r>
              <a:rPr lang="es-ES" sz="2200" b="1" i="0" strike="noStrike" cap="none" baseline="0" dirty="0">
                <a:solidFill>
                  <a:srgbClr val="C99202"/>
                </a:solidFill>
                <a:effectLst/>
                <a:latin typeface="Segoe UI"/>
                <a:ea typeface="Segoe UI"/>
                <a:cs typeface="Segoe UI"/>
              </a:rPr>
              <a:t>Historial</a:t>
            </a:r>
            <a:r>
              <a:rPr lang="es-ES" sz="2200" b="0" i="0" strike="noStrike" cap="none" baseline="0" dirty="0">
                <a:solidFill>
                  <a:srgbClr val="000000"/>
                </a:solidFill>
                <a:effectLst/>
                <a:latin typeface="Segoe UI"/>
                <a:ea typeface="Segoe UI"/>
                <a:cs typeface="Segoe UI"/>
              </a:rPr>
              <a:t>: las indicaciones de cada iteración a menudo se anexan como historial de conversaciones en iteraciones posteriores para proporcionar contexto adicional para avisos de "seguimiento".</a:t>
            </a:r>
          </a:p>
        </p:txBody>
      </p:sp>
      <p:sp>
        <p:nvSpPr>
          <p:cNvPr id="4" name="Footer Placeholder 3">
            <a:extLst>
              <a:ext uri="{FF2B5EF4-FFF2-40B4-BE49-F238E27FC236}">
                <a16:creationId xmlns:a16="http://schemas.microsoft.com/office/drawing/2014/main" id="{932F6CC7-4316-FBCA-EC0D-ED673D8DF352}"/>
              </a:ext>
            </a:extLst>
          </p:cNvPr>
          <p:cNvSpPr>
            <a:spLocks noGrp="1"/>
          </p:cNvSpPr>
          <p:nvPr>
            <p:ph type="ftr" sz="quarter" idx="3"/>
          </p:nvPr>
        </p:nvSpPr>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endParaRPr lang="en-US">
              <a:solidFill>
                <a:srgbClr val="000000"/>
              </a:solidFill>
            </a:endParaRPr>
          </a:p>
        </p:txBody>
      </p:sp>
      <p:grpSp>
        <p:nvGrpSpPr>
          <p:cNvPr id="50" name="Group 49">
            <a:extLst>
              <a:ext uri="{FF2B5EF4-FFF2-40B4-BE49-F238E27FC236}">
                <a16:creationId xmlns:a16="http://schemas.microsoft.com/office/drawing/2014/main" id="{1E257EAF-A943-BEE8-20FA-7C2AEAB3EBB9}"/>
              </a:ext>
              <a:ext uri="{C183D7F6-B498-43B3-948B-1728B52AA6E4}">
                <adec:decorative xmlns:adec="http://schemas.microsoft.com/office/drawing/2017/decorative" val="1"/>
              </a:ext>
            </a:extLst>
          </p:cNvPr>
          <p:cNvGrpSpPr/>
          <p:nvPr/>
        </p:nvGrpSpPr>
        <p:grpSpPr>
          <a:xfrm>
            <a:off x="6872785" y="2065073"/>
            <a:ext cx="4840732" cy="3372628"/>
            <a:chOff x="6904535" y="1988873"/>
            <a:chExt cx="4840732" cy="3372628"/>
          </a:xfrm>
        </p:grpSpPr>
        <p:grpSp>
          <p:nvGrpSpPr>
            <p:cNvPr id="5" name="Group 4">
              <a:extLst>
                <a:ext uri="{FF2B5EF4-FFF2-40B4-BE49-F238E27FC236}">
                  <a16:creationId xmlns:a16="http://schemas.microsoft.com/office/drawing/2014/main" id="{95B747AF-1CB6-F255-00F6-C83A9F952105}"/>
                </a:ext>
              </a:extLst>
            </p:cNvPr>
            <p:cNvGrpSpPr/>
            <p:nvPr/>
          </p:nvGrpSpPr>
          <p:grpSpPr>
            <a:xfrm>
              <a:off x="9053197" y="2063057"/>
              <a:ext cx="1106082" cy="744514"/>
              <a:chOff x="6824670" y="2017396"/>
              <a:chExt cx="1813560" cy="1220724"/>
            </a:xfrm>
          </p:grpSpPr>
          <p:sp>
            <p:nvSpPr>
              <p:cNvPr id="6" name="Speech Bubble: Oval 5">
                <a:extLst>
                  <a:ext uri="{FF2B5EF4-FFF2-40B4-BE49-F238E27FC236}">
                    <a16:creationId xmlns:a16="http://schemas.microsoft.com/office/drawing/2014/main" id="{EB135F95-421F-BB58-15D4-E0A94422DE05}"/>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7" name="TextBox 6">
                <a:extLst>
                  <a:ext uri="{FF2B5EF4-FFF2-40B4-BE49-F238E27FC236}">
                    <a16:creationId xmlns:a16="http://schemas.microsoft.com/office/drawing/2014/main" id="{2BD11656-5B91-EAA0-825C-64977F31BFEE}"/>
                  </a:ext>
                </a:extLst>
              </p:cNvPr>
              <p:cNvSpPr txBox="1"/>
              <p:nvPr/>
            </p:nvSpPr>
            <p:spPr>
              <a:xfrm>
                <a:off x="7445253" y="2017396"/>
                <a:ext cx="472440" cy="492443"/>
              </a:xfrm>
              <a:prstGeom prst="rect">
                <a:avLst/>
              </a:prstGeom>
              <a:noFill/>
            </p:spPr>
            <p:txBody>
              <a:bodyPr wrap="square" lIns="0" tIns="0" rIns="0" bIns="0" rtlCol="0">
                <a:spAutoFit/>
              </a:bodyPr>
              <a:lstStyle/>
              <a:p>
                <a:pPr algn="l"/>
                <a:r>
                  <a:rPr lang="en-US" sz="3200" b="1"/>
                  <a:t>…</a:t>
                </a:r>
              </a:p>
            </p:txBody>
          </p:sp>
        </p:grpSp>
        <p:grpSp>
          <p:nvGrpSpPr>
            <p:cNvPr id="8" name="Group 7">
              <a:extLst>
                <a:ext uri="{FF2B5EF4-FFF2-40B4-BE49-F238E27FC236}">
                  <a16:creationId xmlns:a16="http://schemas.microsoft.com/office/drawing/2014/main" id="{E8DED547-2EFC-1F3C-4FB5-F5A5A1343303}"/>
                </a:ext>
              </a:extLst>
            </p:cNvPr>
            <p:cNvGrpSpPr/>
            <p:nvPr/>
          </p:nvGrpSpPr>
          <p:grpSpPr>
            <a:xfrm>
              <a:off x="7512137" y="2063057"/>
              <a:ext cx="1106082" cy="744514"/>
              <a:chOff x="6824670" y="2017396"/>
              <a:chExt cx="1813560" cy="1220724"/>
            </a:xfrm>
          </p:grpSpPr>
          <p:sp>
            <p:nvSpPr>
              <p:cNvPr id="9" name="Speech Bubble: Oval 8">
                <a:extLst>
                  <a:ext uri="{FF2B5EF4-FFF2-40B4-BE49-F238E27FC236}">
                    <a16:creationId xmlns:a16="http://schemas.microsoft.com/office/drawing/2014/main" id="{0A422C14-0EBE-2715-F9C0-2F12C7F7AA54}"/>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10" name="TextBox 9">
                <a:extLst>
                  <a:ext uri="{FF2B5EF4-FFF2-40B4-BE49-F238E27FC236}">
                    <a16:creationId xmlns:a16="http://schemas.microsoft.com/office/drawing/2014/main" id="{85172D77-58D6-1CA6-82E1-AE5AE6298C64}"/>
                  </a:ext>
                </a:extLst>
              </p:cNvPr>
              <p:cNvSpPr txBox="1"/>
              <p:nvPr/>
            </p:nvSpPr>
            <p:spPr>
              <a:xfrm>
                <a:off x="7445253" y="2017396"/>
                <a:ext cx="472440" cy="492443"/>
              </a:xfrm>
              <a:prstGeom prst="rect">
                <a:avLst/>
              </a:prstGeom>
              <a:noFill/>
            </p:spPr>
            <p:txBody>
              <a:bodyPr wrap="square" lIns="0" tIns="0" rIns="0" bIns="0" rtlCol="0">
                <a:spAutoFit/>
              </a:bodyPr>
              <a:lstStyle/>
              <a:p>
                <a:pPr algn="l"/>
                <a:r>
                  <a:rPr lang="en-US" sz="3200" b="1"/>
                  <a:t>…</a:t>
                </a:r>
              </a:p>
            </p:txBody>
          </p:sp>
        </p:grpSp>
        <p:sp>
          <p:nvSpPr>
            <p:cNvPr id="11" name="TextBox 10">
              <a:extLst>
                <a:ext uri="{FF2B5EF4-FFF2-40B4-BE49-F238E27FC236}">
                  <a16:creationId xmlns:a16="http://schemas.microsoft.com/office/drawing/2014/main" id="{BCD947EB-35EE-428D-4056-1882C27BE98A}"/>
                </a:ext>
              </a:extLst>
            </p:cNvPr>
            <p:cNvSpPr txBox="1"/>
            <p:nvPr/>
          </p:nvSpPr>
          <p:spPr>
            <a:xfrm>
              <a:off x="8709071" y="2213226"/>
              <a:ext cx="253274" cy="430887"/>
            </a:xfrm>
            <a:prstGeom prst="rect">
              <a:avLst/>
            </a:prstGeom>
            <a:noFill/>
          </p:spPr>
          <p:txBody>
            <a:bodyPr wrap="none" lIns="0" tIns="0" rIns="0" bIns="0" rtlCol="0">
              <a:spAutoFit/>
            </a:bodyPr>
            <a:lstStyle/>
            <a:p>
              <a:pPr algn="l"/>
              <a:r>
                <a:rPr lang="en-US" sz="2800" b="1"/>
                <a:t>+</a:t>
              </a:r>
            </a:p>
          </p:txBody>
        </p:sp>
        <p:pic>
          <p:nvPicPr>
            <p:cNvPr id="15" name="Picture 14">
              <a:extLst>
                <a:ext uri="{FF2B5EF4-FFF2-40B4-BE49-F238E27FC236}">
                  <a16:creationId xmlns:a16="http://schemas.microsoft.com/office/drawing/2014/main" id="{7A421556-C216-D1EE-1D30-2D059C1A1B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66040" y="1988873"/>
              <a:ext cx="879227" cy="901446"/>
            </a:xfrm>
            <a:prstGeom prst="rect">
              <a:avLst/>
            </a:prstGeom>
          </p:spPr>
        </p:pic>
        <p:cxnSp>
          <p:nvCxnSpPr>
            <p:cNvPr id="17" name="Straight Arrow Connector 16">
              <a:extLst>
                <a:ext uri="{FF2B5EF4-FFF2-40B4-BE49-F238E27FC236}">
                  <a16:creationId xmlns:a16="http://schemas.microsoft.com/office/drawing/2014/main" id="{3998DEBF-F93D-C769-9C15-84AE09F59140}"/>
                </a:ext>
              </a:extLst>
            </p:cNvPr>
            <p:cNvCxnSpPr>
              <a:stCxn id="6" idx="6"/>
              <a:endCxn id="15" idx="1"/>
            </p:cNvCxnSpPr>
            <p:nvPr/>
          </p:nvCxnSpPr>
          <p:spPr>
            <a:xfrm>
              <a:off x="10159279" y="2435314"/>
              <a:ext cx="706761" cy="4282"/>
            </a:xfrm>
            <a:prstGeom prst="straightConnector1">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3BCA966-A59A-DAEE-0F07-1138A588970C}"/>
                </a:ext>
              </a:extLst>
            </p:cNvPr>
            <p:cNvGrpSpPr/>
            <p:nvPr/>
          </p:nvGrpSpPr>
          <p:grpSpPr>
            <a:xfrm flipH="1" flipV="1">
              <a:off x="9759958" y="2829642"/>
              <a:ext cx="1106082" cy="744514"/>
              <a:chOff x="6824670" y="2017396"/>
              <a:chExt cx="1813560" cy="1220724"/>
            </a:xfrm>
          </p:grpSpPr>
          <p:sp>
            <p:nvSpPr>
              <p:cNvPr id="27" name="Speech Bubble: Oval 26">
                <a:extLst>
                  <a:ext uri="{FF2B5EF4-FFF2-40B4-BE49-F238E27FC236}">
                    <a16:creationId xmlns:a16="http://schemas.microsoft.com/office/drawing/2014/main" id="{1EC406F6-C7EE-F90C-E3E0-9ED8F7A83038}"/>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28" name="TextBox 27">
                <a:extLst>
                  <a:ext uri="{FF2B5EF4-FFF2-40B4-BE49-F238E27FC236}">
                    <a16:creationId xmlns:a16="http://schemas.microsoft.com/office/drawing/2014/main" id="{4AB498A4-6F8B-98A9-5E3B-2924FE9F3256}"/>
                  </a:ext>
                </a:extLst>
              </p:cNvPr>
              <p:cNvSpPr txBox="1"/>
              <p:nvPr/>
            </p:nvSpPr>
            <p:spPr>
              <a:xfrm>
                <a:off x="7445253" y="2017396"/>
                <a:ext cx="472440" cy="492443"/>
              </a:xfrm>
              <a:prstGeom prst="rect">
                <a:avLst/>
              </a:prstGeom>
              <a:noFill/>
            </p:spPr>
            <p:txBody>
              <a:bodyPr wrap="square" lIns="0" tIns="0" rIns="0" bIns="0" rtlCol="0">
                <a:spAutoFit/>
              </a:bodyPr>
              <a:lstStyle/>
              <a:p>
                <a:pPr algn="l"/>
                <a:r>
                  <a:rPr lang="en-US" sz="3200" b="1"/>
                  <a:t>…</a:t>
                </a:r>
              </a:p>
            </p:txBody>
          </p:sp>
        </p:grpSp>
        <p:grpSp>
          <p:nvGrpSpPr>
            <p:cNvPr id="12" name="Group 11">
              <a:extLst>
                <a:ext uri="{FF2B5EF4-FFF2-40B4-BE49-F238E27FC236}">
                  <a16:creationId xmlns:a16="http://schemas.microsoft.com/office/drawing/2014/main" id="{AD84650D-AC69-D458-F035-0612F5958EAE}"/>
                </a:ext>
              </a:extLst>
            </p:cNvPr>
            <p:cNvGrpSpPr/>
            <p:nvPr/>
          </p:nvGrpSpPr>
          <p:grpSpPr>
            <a:xfrm flipH="1" flipV="1">
              <a:off x="8193817" y="4943711"/>
              <a:ext cx="493414" cy="364414"/>
              <a:chOff x="6824670" y="1865949"/>
              <a:chExt cx="1813560" cy="1372171"/>
            </a:xfrm>
          </p:grpSpPr>
          <p:sp>
            <p:nvSpPr>
              <p:cNvPr id="13" name="Speech Bubble: Oval 12">
                <a:extLst>
                  <a:ext uri="{FF2B5EF4-FFF2-40B4-BE49-F238E27FC236}">
                    <a16:creationId xmlns:a16="http://schemas.microsoft.com/office/drawing/2014/main" id="{1E44E8B9-C115-E24D-35F2-5C805B8BB3E0}"/>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CDEC24A0-062E-BA74-B9EE-7C2406CEF18E}"/>
                  </a:ext>
                </a:extLst>
              </p:cNvPr>
              <p:cNvSpPr txBox="1"/>
              <p:nvPr/>
            </p:nvSpPr>
            <p:spPr>
              <a:xfrm>
                <a:off x="7445253" y="1865949"/>
                <a:ext cx="472440" cy="923272"/>
              </a:xfrm>
              <a:prstGeom prst="rect">
                <a:avLst/>
              </a:prstGeom>
              <a:noFill/>
            </p:spPr>
            <p:txBody>
              <a:bodyPr wrap="square" lIns="0" tIns="0" rIns="0" bIns="0" rtlCol="0">
                <a:spAutoFit/>
              </a:bodyPr>
              <a:lstStyle/>
              <a:p>
                <a:pPr algn="l"/>
                <a:r>
                  <a:rPr lang="en-US" sz="1800" b="1"/>
                  <a:t>…</a:t>
                </a:r>
              </a:p>
            </p:txBody>
          </p:sp>
        </p:grpSp>
        <p:grpSp>
          <p:nvGrpSpPr>
            <p:cNvPr id="23" name="Group 22">
              <a:extLst>
                <a:ext uri="{FF2B5EF4-FFF2-40B4-BE49-F238E27FC236}">
                  <a16:creationId xmlns:a16="http://schemas.microsoft.com/office/drawing/2014/main" id="{7575D7D6-3ABE-6215-7E16-4D3A4B0FE7A2}"/>
                </a:ext>
              </a:extLst>
            </p:cNvPr>
            <p:cNvGrpSpPr/>
            <p:nvPr/>
          </p:nvGrpSpPr>
          <p:grpSpPr>
            <a:xfrm>
              <a:off x="7896439" y="4440924"/>
              <a:ext cx="493414" cy="324194"/>
              <a:chOff x="6824673" y="2017396"/>
              <a:chExt cx="1813560" cy="1220724"/>
            </a:xfrm>
          </p:grpSpPr>
          <p:sp>
            <p:nvSpPr>
              <p:cNvPr id="24" name="Speech Bubble: Oval 23">
                <a:extLst>
                  <a:ext uri="{FF2B5EF4-FFF2-40B4-BE49-F238E27FC236}">
                    <a16:creationId xmlns:a16="http://schemas.microsoft.com/office/drawing/2014/main" id="{14E01543-F38F-F6EF-83F1-D2215601E8DB}"/>
                  </a:ext>
                </a:extLst>
              </p:cNvPr>
              <p:cNvSpPr/>
              <p:nvPr/>
            </p:nvSpPr>
            <p:spPr bwMode="auto">
              <a:xfrm>
                <a:off x="6824673" y="2017396"/>
                <a:ext cx="1813560" cy="1220724"/>
              </a:xfrm>
              <a:prstGeom prst="wedgeEllipseCallout">
                <a:avLst>
                  <a:gd name="adj1" fmla="val -38900"/>
                  <a:gd name="adj2" fmla="val 64373"/>
                </a:avLst>
              </a:prstGeom>
              <a:solidFill>
                <a:schemeClr val="bg1"/>
              </a:solidFill>
              <a:ln w="571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14654E83-0AAD-AFB3-4639-62A1C7248BB0}"/>
                  </a:ext>
                </a:extLst>
              </p:cNvPr>
              <p:cNvSpPr txBox="1"/>
              <p:nvPr/>
            </p:nvSpPr>
            <p:spPr>
              <a:xfrm>
                <a:off x="7445253" y="2017396"/>
                <a:ext cx="472440" cy="923270"/>
              </a:xfrm>
              <a:prstGeom prst="rect">
                <a:avLst/>
              </a:prstGeom>
              <a:noFill/>
            </p:spPr>
            <p:txBody>
              <a:bodyPr wrap="square" lIns="0" tIns="0" rIns="0" bIns="0" rtlCol="0">
                <a:spAutoFit/>
              </a:bodyPr>
              <a:lstStyle/>
              <a:p>
                <a:pPr algn="l"/>
                <a:r>
                  <a:rPr lang="en-US" sz="1800" b="1"/>
                  <a:t>…</a:t>
                </a:r>
              </a:p>
            </p:txBody>
          </p:sp>
        </p:grpSp>
        <p:grpSp>
          <p:nvGrpSpPr>
            <p:cNvPr id="20" name="Group 19">
              <a:extLst>
                <a:ext uri="{FF2B5EF4-FFF2-40B4-BE49-F238E27FC236}">
                  <a16:creationId xmlns:a16="http://schemas.microsoft.com/office/drawing/2014/main" id="{7D353E9D-E495-0DEC-931D-B822AC0182B2}"/>
                </a:ext>
              </a:extLst>
            </p:cNvPr>
            <p:cNvGrpSpPr/>
            <p:nvPr/>
          </p:nvGrpSpPr>
          <p:grpSpPr>
            <a:xfrm>
              <a:off x="8205135" y="4556526"/>
              <a:ext cx="493414" cy="324194"/>
              <a:chOff x="6824670" y="2017396"/>
              <a:chExt cx="1813560" cy="1220724"/>
            </a:xfrm>
          </p:grpSpPr>
          <p:sp>
            <p:nvSpPr>
              <p:cNvPr id="21" name="Speech Bubble: Oval 20">
                <a:extLst>
                  <a:ext uri="{FF2B5EF4-FFF2-40B4-BE49-F238E27FC236}">
                    <a16:creationId xmlns:a16="http://schemas.microsoft.com/office/drawing/2014/main" id="{394A3B32-EF62-8298-DE73-7FC24432A26B}"/>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ADE9B4-FC22-0FD2-E167-99D004B0C01D}"/>
                  </a:ext>
                </a:extLst>
              </p:cNvPr>
              <p:cNvSpPr txBox="1"/>
              <p:nvPr/>
            </p:nvSpPr>
            <p:spPr>
              <a:xfrm>
                <a:off x="7445253" y="2017396"/>
                <a:ext cx="472440" cy="923270"/>
              </a:xfrm>
              <a:prstGeom prst="rect">
                <a:avLst/>
              </a:prstGeom>
              <a:noFill/>
            </p:spPr>
            <p:txBody>
              <a:bodyPr wrap="square" lIns="0" tIns="0" rIns="0" bIns="0" rtlCol="0">
                <a:spAutoFit/>
              </a:bodyPr>
              <a:lstStyle/>
              <a:p>
                <a:pPr algn="l"/>
                <a:r>
                  <a:rPr lang="en-US" sz="1800" b="1"/>
                  <a:t>…</a:t>
                </a:r>
              </a:p>
            </p:txBody>
          </p:sp>
        </p:grpSp>
        <p:grpSp>
          <p:nvGrpSpPr>
            <p:cNvPr id="36" name="Group 35">
              <a:extLst>
                <a:ext uri="{FF2B5EF4-FFF2-40B4-BE49-F238E27FC236}">
                  <a16:creationId xmlns:a16="http://schemas.microsoft.com/office/drawing/2014/main" id="{749A2239-6E81-70B2-1665-EE4B446FFBD4}"/>
                </a:ext>
              </a:extLst>
            </p:cNvPr>
            <p:cNvGrpSpPr/>
            <p:nvPr/>
          </p:nvGrpSpPr>
          <p:grpSpPr>
            <a:xfrm>
              <a:off x="9425777" y="4399506"/>
              <a:ext cx="1106082" cy="744514"/>
              <a:chOff x="6824670" y="2017396"/>
              <a:chExt cx="1813560" cy="1220724"/>
            </a:xfrm>
          </p:grpSpPr>
          <p:sp>
            <p:nvSpPr>
              <p:cNvPr id="37" name="Speech Bubble: Oval 36">
                <a:extLst>
                  <a:ext uri="{FF2B5EF4-FFF2-40B4-BE49-F238E27FC236}">
                    <a16:creationId xmlns:a16="http://schemas.microsoft.com/office/drawing/2014/main" id="{D2E29CFA-B639-4F8D-0FD8-2327D7D4008C}"/>
                  </a:ext>
                </a:extLst>
              </p:cNvPr>
              <p:cNvSpPr/>
              <p:nvPr/>
            </p:nvSpPr>
            <p:spPr bwMode="auto">
              <a:xfrm>
                <a:off x="6824670" y="2017396"/>
                <a:ext cx="1813560" cy="1220724"/>
              </a:xfrm>
              <a:prstGeom prst="wedgeEllipseCallout">
                <a:avLst>
                  <a:gd name="adj1" fmla="val -38900"/>
                  <a:gd name="adj2" fmla="val 64373"/>
                </a:avLst>
              </a:prstGeom>
              <a:solidFill>
                <a:schemeClr val="bg1"/>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a:t>
                </a:r>
              </a:p>
            </p:txBody>
          </p:sp>
          <p:sp>
            <p:nvSpPr>
              <p:cNvPr id="38" name="TextBox 37">
                <a:extLst>
                  <a:ext uri="{FF2B5EF4-FFF2-40B4-BE49-F238E27FC236}">
                    <a16:creationId xmlns:a16="http://schemas.microsoft.com/office/drawing/2014/main" id="{A5B64C1D-7C60-BD08-A6CC-EBEAAC236689}"/>
                  </a:ext>
                </a:extLst>
              </p:cNvPr>
              <p:cNvSpPr txBox="1"/>
              <p:nvPr/>
            </p:nvSpPr>
            <p:spPr>
              <a:xfrm>
                <a:off x="7445253" y="2017396"/>
                <a:ext cx="472440" cy="492443"/>
              </a:xfrm>
              <a:prstGeom prst="rect">
                <a:avLst/>
              </a:prstGeom>
              <a:noFill/>
            </p:spPr>
            <p:txBody>
              <a:bodyPr wrap="square" lIns="0" tIns="0" rIns="0" bIns="0" rtlCol="0">
                <a:spAutoFit/>
              </a:bodyPr>
              <a:lstStyle/>
              <a:p>
                <a:pPr algn="l"/>
                <a:r>
                  <a:rPr lang="en-US" sz="3200" b="1"/>
                  <a:t>…</a:t>
                </a:r>
              </a:p>
            </p:txBody>
          </p:sp>
        </p:grpSp>
        <p:sp>
          <p:nvSpPr>
            <p:cNvPr id="39" name="TextBox 38">
              <a:extLst>
                <a:ext uri="{FF2B5EF4-FFF2-40B4-BE49-F238E27FC236}">
                  <a16:creationId xmlns:a16="http://schemas.microsoft.com/office/drawing/2014/main" id="{E6253305-D465-1FB8-9CBF-0179C890D07D}"/>
                </a:ext>
              </a:extLst>
            </p:cNvPr>
            <p:cNvSpPr txBox="1"/>
            <p:nvPr/>
          </p:nvSpPr>
          <p:spPr>
            <a:xfrm>
              <a:off x="9081651" y="4549675"/>
              <a:ext cx="253274" cy="430887"/>
            </a:xfrm>
            <a:prstGeom prst="rect">
              <a:avLst/>
            </a:prstGeom>
            <a:noFill/>
          </p:spPr>
          <p:txBody>
            <a:bodyPr wrap="none" lIns="0" tIns="0" rIns="0" bIns="0" rtlCol="0">
              <a:spAutoFit/>
            </a:bodyPr>
            <a:lstStyle/>
            <a:p>
              <a:pPr algn="l"/>
              <a:r>
                <a:rPr lang="en-US" sz="2800" b="1"/>
                <a:t>+</a:t>
              </a:r>
            </a:p>
          </p:txBody>
        </p:sp>
        <p:cxnSp>
          <p:nvCxnSpPr>
            <p:cNvPr id="41" name="Straight Arrow Connector 40">
              <a:extLst>
                <a:ext uri="{FF2B5EF4-FFF2-40B4-BE49-F238E27FC236}">
                  <a16:creationId xmlns:a16="http://schemas.microsoft.com/office/drawing/2014/main" id="{9F01B9F4-95F3-962B-BDBC-9E95DF4E7A7B}"/>
                </a:ext>
              </a:extLst>
            </p:cNvPr>
            <p:cNvCxnSpPr>
              <a:stCxn id="37" idx="6"/>
              <a:endCxn id="15" idx="2"/>
            </p:cNvCxnSpPr>
            <p:nvPr/>
          </p:nvCxnSpPr>
          <p:spPr>
            <a:xfrm flipV="1">
              <a:off x="10531859" y="2890319"/>
              <a:ext cx="773795" cy="1881444"/>
            </a:xfrm>
            <a:prstGeom prst="bentConnector2">
              <a:avLst/>
            </a:prstGeom>
            <a:ln w="3810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Left Brace 43">
              <a:extLst>
                <a:ext uri="{FF2B5EF4-FFF2-40B4-BE49-F238E27FC236}">
                  <a16:creationId xmlns:a16="http://schemas.microsoft.com/office/drawing/2014/main" id="{B891C87A-9299-7A79-D809-F5492CDD3846}"/>
                </a:ext>
              </a:extLst>
            </p:cNvPr>
            <p:cNvSpPr/>
            <p:nvPr/>
          </p:nvSpPr>
          <p:spPr>
            <a:xfrm rot="16200000">
              <a:off x="8766596" y="2712366"/>
              <a:ext cx="492442" cy="2493531"/>
            </a:xfrm>
            <a:prstGeom prst="leftBrace">
              <a:avLst>
                <a:gd name="adj1" fmla="val 8333"/>
                <a:gd name="adj2" fmla="val 19441"/>
              </a:avLst>
            </a:prstGeom>
            <a:ln w="28575">
              <a:solidFill>
                <a:schemeClr val="accent5">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Graphic 45" descr="Badge with solid fill">
              <a:extLst>
                <a:ext uri="{FF2B5EF4-FFF2-40B4-BE49-F238E27FC236}">
                  <a16:creationId xmlns:a16="http://schemas.microsoft.com/office/drawing/2014/main" id="{8E63BF7B-FD89-4C6B-70A6-60058D65F8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535" y="4001676"/>
              <a:ext cx="554850" cy="554850"/>
            </a:xfrm>
            <a:prstGeom prst="rect">
              <a:avLst/>
            </a:prstGeom>
          </p:spPr>
        </p:pic>
        <p:pic>
          <p:nvPicPr>
            <p:cNvPr id="48" name="Graphic 47" descr="Badge 1 with solid fill">
              <a:extLst>
                <a:ext uri="{FF2B5EF4-FFF2-40B4-BE49-F238E27FC236}">
                  <a16:creationId xmlns:a16="http://schemas.microsoft.com/office/drawing/2014/main" id="{CCA03B9C-54B1-FCAB-5A40-5E7451FC8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4535" y="2063057"/>
              <a:ext cx="554850" cy="554850"/>
            </a:xfrm>
            <a:prstGeom prst="rect">
              <a:avLst/>
            </a:prstGeom>
          </p:spPr>
        </p:pic>
        <p:sp>
          <p:nvSpPr>
            <p:cNvPr id="49" name="Oval 48">
              <a:extLst>
                <a:ext uri="{FF2B5EF4-FFF2-40B4-BE49-F238E27FC236}">
                  <a16:creationId xmlns:a16="http://schemas.microsoft.com/office/drawing/2014/main" id="{28E5FD44-C739-405C-15AF-950F338DC0F6}"/>
                </a:ext>
              </a:extLst>
            </p:cNvPr>
            <p:cNvSpPr/>
            <p:nvPr/>
          </p:nvSpPr>
          <p:spPr bwMode="auto">
            <a:xfrm>
              <a:off x="7611645" y="4344107"/>
              <a:ext cx="1350700" cy="1017394"/>
            </a:xfrm>
            <a:prstGeom prst="ellipse">
              <a:avLst/>
            </a:prstGeom>
            <a:noFill/>
            <a:ln w="57150">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998706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359DC210-8793-1DC2-95F7-1FDAEDD5FFE6}"/>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Desarrollo de IA generativa en Microsoft Foundry</a:t>
            </a:r>
          </a:p>
        </p:txBody>
      </p:sp>
      <p:sp>
        <p:nvSpPr>
          <p:cNvPr id="3" name="Text Placeholder 2">
            <a:extLst>
              <a:ext uri="{FF2B5EF4-FFF2-40B4-BE49-F238E27FC236}">
                <a16:creationId xmlns:a16="http://schemas.microsoft.com/office/drawing/2014/main" id="{39AF6066-FD53-7CF3-95A7-8740926764A6}"/>
              </a:ext>
            </a:extLst>
          </p:cNvPr>
          <p:cNvSpPr>
            <a:spLocks noGrp="1"/>
          </p:cNvSpPr>
          <p:nvPr>
            <p:ph type="body" sz="quarter" idx="15"/>
          </p:nvPr>
        </p:nvSpPr>
        <p:spPr>
          <a:xfrm>
            <a:off x="586389" y="1373154"/>
            <a:ext cx="11013474" cy="1139952"/>
          </a:xfrm>
        </p:spPr>
        <p:txBody>
          <a:bodyPr/>
          <a:lstStyle/>
          <a:p>
            <a:pPr marL="0" indent="0">
              <a:buNone/>
            </a:pPr>
            <a:r>
              <a:rPr lang="es-ES" sz="2000" b="0" i="0" strike="noStrike" cap="none" baseline="0" dirty="0">
                <a:solidFill>
                  <a:srgbClr val="000000"/>
                </a:solidFill>
                <a:effectLst/>
                <a:latin typeface="Segoe UI"/>
                <a:ea typeface="Segoe UI"/>
                <a:cs typeface="Segoe UI"/>
              </a:rPr>
              <a:t>Microsoft </a:t>
            </a:r>
            <a:r>
              <a:rPr lang="es-ES" sz="2000" b="0" i="0" strike="noStrike" cap="none" baseline="0" dirty="0" err="1">
                <a:solidFill>
                  <a:srgbClr val="000000"/>
                </a:solidFill>
                <a:effectLst/>
                <a:latin typeface="Segoe UI"/>
                <a:ea typeface="Segoe UI"/>
                <a:cs typeface="Segoe UI"/>
              </a:rPr>
              <a:t>Foundry</a:t>
            </a:r>
            <a:r>
              <a:rPr lang="es-ES" sz="2000" b="0" i="0" strike="noStrike" cap="none" baseline="0" dirty="0">
                <a:solidFill>
                  <a:srgbClr val="000000"/>
                </a:solidFill>
                <a:effectLst/>
                <a:latin typeface="Segoe UI"/>
                <a:ea typeface="Segoe UI"/>
                <a:cs typeface="Segoe UI"/>
              </a:rPr>
              <a:t> es la plataforma para desarrollar soluciones de IA generativa y aplicaciones personalizadas</a:t>
            </a:r>
          </a:p>
          <a:p>
            <a:pPr marL="0" indent="0">
              <a:buNone/>
            </a:pPr>
            <a:endParaRPr lang="en-US" sz="900" dirty="0"/>
          </a:p>
          <a:p>
            <a:pPr marL="0" indent="0">
              <a:buNone/>
            </a:pPr>
            <a:r>
              <a:rPr lang="es-ES" sz="2000" b="0" i="0" strike="noStrike" cap="none" baseline="0" dirty="0">
                <a:solidFill>
                  <a:srgbClr val="000000"/>
                </a:solidFill>
                <a:effectLst/>
                <a:latin typeface="Segoe UI"/>
                <a:ea typeface="Segoe UI"/>
                <a:cs typeface="Segoe UI"/>
              </a:rPr>
              <a:t>Se admiten dos tipos de proyecto:</a:t>
            </a:r>
            <a:endParaRPr lang="en-US" sz="2000" noProof="0" dirty="0"/>
          </a:p>
        </p:txBody>
      </p:sp>
      <p:grpSp>
        <p:nvGrpSpPr>
          <p:cNvPr id="125" name="Group 124">
            <a:extLst>
              <a:ext uri="{FF2B5EF4-FFF2-40B4-BE49-F238E27FC236}">
                <a16:creationId xmlns:a16="http://schemas.microsoft.com/office/drawing/2014/main" id="{2E04BBB7-F2E3-F6C1-2895-C152129AACE8}"/>
              </a:ext>
              <a:ext uri="{C183D7F6-B498-43B3-948B-1728B52AA6E4}">
                <adec:decorative xmlns:adec="http://schemas.microsoft.com/office/drawing/2017/decorative" val="1"/>
              </a:ext>
            </a:extLst>
          </p:cNvPr>
          <p:cNvGrpSpPr/>
          <p:nvPr/>
        </p:nvGrpSpPr>
        <p:grpSpPr>
          <a:xfrm>
            <a:off x="6093126" y="3075198"/>
            <a:ext cx="5569287" cy="3092208"/>
            <a:chOff x="6726181" y="2383742"/>
            <a:chExt cx="5569287" cy="3092208"/>
          </a:xfrm>
        </p:grpSpPr>
        <p:sp>
          <p:nvSpPr>
            <p:cNvPr id="59" name="Rectangle 58">
              <a:extLst>
                <a:ext uri="{FF2B5EF4-FFF2-40B4-BE49-F238E27FC236}">
                  <a16:creationId xmlns:a16="http://schemas.microsoft.com/office/drawing/2014/main" id="{3109E8AE-5D21-24BB-9F24-859D11B747EA}"/>
                </a:ext>
              </a:extLst>
            </p:cNvPr>
            <p:cNvSpPr/>
            <p:nvPr/>
          </p:nvSpPr>
          <p:spPr bwMode="auto">
            <a:xfrm>
              <a:off x="6968446" y="2654743"/>
              <a:ext cx="3422464" cy="2821207"/>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89D1F599-9D90-2000-CD22-1BCA711DC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26181" y="2383742"/>
              <a:ext cx="723835" cy="723835"/>
            </a:xfrm>
            <a:prstGeom prst="rect">
              <a:avLst/>
            </a:prstGeom>
          </p:spPr>
        </p:pic>
        <p:sp>
          <p:nvSpPr>
            <p:cNvPr id="60" name="TextBox 59">
              <a:extLst>
                <a:ext uri="{FF2B5EF4-FFF2-40B4-BE49-F238E27FC236}">
                  <a16:creationId xmlns:a16="http://schemas.microsoft.com/office/drawing/2014/main" id="{582CAE9C-83EC-5A49-AAE3-7CC27A7C8839}"/>
                </a:ext>
              </a:extLst>
            </p:cNvPr>
            <p:cNvSpPr txBox="1"/>
            <p:nvPr/>
          </p:nvSpPr>
          <p:spPr>
            <a:xfrm>
              <a:off x="7571174" y="2752322"/>
              <a:ext cx="1230266" cy="731520"/>
            </a:xfrm>
            <a:prstGeom prst="rect">
              <a:avLst/>
            </a:prstGeom>
            <a:noFill/>
          </p:spPr>
          <p:txBody>
            <a:bodyPr wrap="square" lIns="0" tIns="0" rIns="0" bIns="0" rtlCol="0">
              <a:spAutoFit/>
            </a:bodyPr>
            <a:lstStyle/>
            <a:p>
              <a:pPr algn="l"/>
              <a:r>
                <a:rPr lang="es-ES" sz="1600" b="0" i="0" strike="noStrike" cap="none" baseline="0">
                  <a:solidFill>
                    <a:srgbClr val="000000"/>
                  </a:solidFill>
                  <a:effectLst/>
                  <a:latin typeface="Segoe UI"/>
                  <a:ea typeface="Segoe UI"/>
                  <a:cs typeface="Segoe UI"/>
                </a:rPr>
                <a:t>Centro de IA de Foundry</a:t>
              </a:r>
            </a:p>
          </p:txBody>
        </p:sp>
        <p:pic>
          <p:nvPicPr>
            <p:cNvPr id="79" name="Graphic 78">
              <a:extLst>
                <a:ext uri="{FF2B5EF4-FFF2-40B4-BE49-F238E27FC236}">
                  <a16:creationId xmlns:a16="http://schemas.microsoft.com/office/drawing/2014/main" id="{83126DF6-A0CC-D0B4-1B8F-68167F82FD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53560" y="2810867"/>
              <a:ext cx="507049" cy="507049"/>
            </a:xfrm>
            <a:prstGeom prst="rect">
              <a:avLst/>
            </a:prstGeom>
          </p:spPr>
        </p:pic>
        <p:pic>
          <p:nvPicPr>
            <p:cNvPr id="85" name="Graphic 84">
              <a:extLst>
                <a:ext uri="{FF2B5EF4-FFF2-40B4-BE49-F238E27FC236}">
                  <a16:creationId xmlns:a16="http://schemas.microsoft.com/office/drawing/2014/main" id="{5A4AC7D8-2FBC-2AB1-2493-FA4EEE7E1D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49488" y="4112802"/>
              <a:ext cx="485662" cy="485662"/>
            </a:xfrm>
            <a:prstGeom prst="rect">
              <a:avLst/>
            </a:prstGeom>
          </p:spPr>
        </p:pic>
        <p:pic>
          <p:nvPicPr>
            <p:cNvPr id="87" name="Graphic 86" descr="Workflow with solid fill">
              <a:extLst>
                <a:ext uri="{FF2B5EF4-FFF2-40B4-BE49-F238E27FC236}">
                  <a16:creationId xmlns:a16="http://schemas.microsoft.com/office/drawing/2014/main" id="{1B3F1CC9-B6D8-9825-8319-85D6F18544C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70769" y="2755202"/>
              <a:ext cx="523990" cy="523990"/>
            </a:xfrm>
            <a:prstGeom prst="rect">
              <a:avLst/>
            </a:prstGeom>
          </p:spPr>
        </p:pic>
        <p:sp>
          <p:nvSpPr>
            <p:cNvPr id="90" name="Left Brace 89">
              <a:extLst>
                <a:ext uri="{FF2B5EF4-FFF2-40B4-BE49-F238E27FC236}">
                  <a16:creationId xmlns:a16="http://schemas.microsoft.com/office/drawing/2014/main" id="{D80B624B-EA1C-96E1-BE10-4B3AAB97DC2A}"/>
                </a:ext>
              </a:extLst>
            </p:cNvPr>
            <p:cNvSpPr/>
            <p:nvPr/>
          </p:nvSpPr>
          <p:spPr>
            <a:xfrm>
              <a:off x="10407596" y="3345980"/>
              <a:ext cx="183694" cy="1376435"/>
            </a:xfrm>
            <a:prstGeom prst="leftBrac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3" name="Graphic 92">
              <a:extLst>
                <a:ext uri="{FF2B5EF4-FFF2-40B4-BE49-F238E27FC236}">
                  <a16:creationId xmlns:a16="http://schemas.microsoft.com/office/drawing/2014/main" id="{48276B70-58BD-598A-85A7-25D9668D5C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9785" y="2771740"/>
              <a:ext cx="494607" cy="494607"/>
            </a:xfrm>
            <a:prstGeom prst="rect">
              <a:avLst/>
            </a:prstGeom>
          </p:spPr>
        </p:pic>
        <p:grpSp>
          <p:nvGrpSpPr>
            <p:cNvPr id="105" name="Group 104">
              <a:extLst>
                <a:ext uri="{FF2B5EF4-FFF2-40B4-BE49-F238E27FC236}">
                  <a16:creationId xmlns:a16="http://schemas.microsoft.com/office/drawing/2014/main" id="{1F538AB0-C2D3-AAF6-ECCB-FFDCEDEC0D01}"/>
                </a:ext>
              </a:extLst>
            </p:cNvPr>
            <p:cNvGrpSpPr/>
            <p:nvPr/>
          </p:nvGrpSpPr>
          <p:grpSpPr>
            <a:xfrm>
              <a:off x="7004216" y="3498643"/>
              <a:ext cx="3253690" cy="1845852"/>
              <a:chOff x="7004216" y="3498643"/>
              <a:chExt cx="3253690" cy="1845852"/>
            </a:xfrm>
          </p:grpSpPr>
          <p:sp>
            <p:nvSpPr>
              <p:cNvPr id="75" name="Rectangle 74">
                <a:extLst>
                  <a:ext uri="{FF2B5EF4-FFF2-40B4-BE49-F238E27FC236}">
                    <a16:creationId xmlns:a16="http://schemas.microsoft.com/office/drawing/2014/main" id="{2CE78616-CF7E-EC5D-B22D-CCF5A8245B04}"/>
                  </a:ext>
                </a:extLst>
              </p:cNvPr>
              <p:cNvSpPr/>
              <p:nvPr/>
            </p:nvSpPr>
            <p:spPr bwMode="auto">
              <a:xfrm>
                <a:off x="7172821" y="3665352"/>
                <a:ext cx="3085085" cy="1679143"/>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33D40D8E-CBDC-8CF9-CB98-F1AD3916A226}"/>
                  </a:ext>
                </a:extLst>
              </p:cNvPr>
              <p:cNvGrpSpPr/>
              <p:nvPr/>
            </p:nvGrpSpPr>
            <p:grpSpPr>
              <a:xfrm>
                <a:off x="7370603" y="4777165"/>
                <a:ext cx="765917" cy="461233"/>
                <a:chOff x="5319319" y="3158365"/>
                <a:chExt cx="656241" cy="395185"/>
              </a:xfrm>
            </p:grpSpPr>
            <p:pic>
              <p:nvPicPr>
                <p:cNvPr id="51" name="Graphic 50">
                  <a:extLst>
                    <a:ext uri="{FF2B5EF4-FFF2-40B4-BE49-F238E27FC236}">
                      <a16:creationId xmlns:a16="http://schemas.microsoft.com/office/drawing/2014/main" id="{042D4049-F4C9-D51F-097D-149458E75E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04110" y="3382098"/>
                  <a:ext cx="171450" cy="171450"/>
                </a:xfrm>
                <a:prstGeom prst="rect">
                  <a:avLst/>
                </a:prstGeom>
              </p:spPr>
            </p:pic>
            <p:pic>
              <p:nvPicPr>
                <p:cNvPr id="53" name="Graphic 52">
                  <a:extLst>
                    <a:ext uri="{FF2B5EF4-FFF2-40B4-BE49-F238E27FC236}">
                      <a16:creationId xmlns:a16="http://schemas.microsoft.com/office/drawing/2014/main" id="{8B24DD1C-49B2-F083-03D6-60C5FF12C4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84406" y="3158366"/>
                  <a:ext cx="171450" cy="171450"/>
                </a:xfrm>
                <a:prstGeom prst="rect">
                  <a:avLst/>
                </a:prstGeom>
              </p:spPr>
            </p:pic>
            <p:pic>
              <p:nvPicPr>
                <p:cNvPr id="55" name="Graphic 54">
                  <a:extLst>
                    <a:ext uri="{FF2B5EF4-FFF2-40B4-BE49-F238E27FC236}">
                      <a16:creationId xmlns:a16="http://schemas.microsoft.com/office/drawing/2014/main" id="{67EC9883-B331-05B0-518D-4BCAF9DF03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1861" y="3382100"/>
                  <a:ext cx="171450" cy="171450"/>
                </a:xfrm>
                <a:prstGeom prst="rect">
                  <a:avLst/>
                </a:prstGeom>
              </p:spPr>
            </p:pic>
            <p:pic>
              <p:nvPicPr>
                <p:cNvPr id="56" name="Graphic 55">
                  <a:extLst>
                    <a:ext uri="{FF2B5EF4-FFF2-40B4-BE49-F238E27FC236}">
                      <a16:creationId xmlns:a16="http://schemas.microsoft.com/office/drawing/2014/main" id="{29697FE7-0B74-0E73-48A1-3A2FACD5A50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19319" y="3158365"/>
                  <a:ext cx="171450" cy="171450"/>
                </a:xfrm>
                <a:prstGeom prst="rect">
                  <a:avLst/>
                </a:prstGeom>
              </p:spPr>
            </p:pic>
            <p:pic>
              <p:nvPicPr>
                <p:cNvPr id="57" name="Graphic 56">
                  <a:extLst>
                    <a:ext uri="{FF2B5EF4-FFF2-40B4-BE49-F238E27FC236}">
                      <a16:creationId xmlns:a16="http://schemas.microsoft.com/office/drawing/2014/main" id="{F3085DE7-0F95-A478-E0FE-052FAE91961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51862" y="3158368"/>
                  <a:ext cx="171450" cy="171450"/>
                </a:xfrm>
                <a:prstGeom prst="rect">
                  <a:avLst/>
                </a:prstGeom>
              </p:spPr>
            </p:pic>
            <p:pic>
              <p:nvPicPr>
                <p:cNvPr id="58" name="Graphic 57">
                  <a:extLst>
                    <a:ext uri="{FF2B5EF4-FFF2-40B4-BE49-F238E27FC236}">
                      <a16:creationId xmlns:a16="http://schemas.microsoft.com/office/drawing/2014/main" id="{AF4B5FFC-9531-8DBA-966E-8D39725863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331089" y="3382097"/>
                  <a:ext cx="171450" cy="171450"/>
                </a:xfrm>
                <a:prstGeom prst="rect">
                  <a:avLst/>
                </a:prstGeom>
              </p:spPr>
            </p:pic>
          </p:grpSp>
          <p:pic>
            <p:nvPicPr>
              <p:cNvPr id="61" name="Graphic 60">
                <a:extLst>
                  <a:ext uri="{FF2B5EF4-FFF2-40B4-BE49-F238E27FC236}">
                    <a16:creationId xmlns:a16="http://schemas.microsoft.com/office/drawing/2014/main" id="{94FFE260-7357-84FC-C660-EE566580B3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4216" y="3498643"/>
                <a:ext cx="469516" cy="469516"/>
              </a:xfrm>
              <a:prstGeom prst="rect">
                <a:avLst/>
              </a:prstGeom>
            </p:spPr>
          </p:pic>
          <p:sp>
            <p:nvSpPr>
              <p:cNvPr id="62" name="TextBox 61">
                <a:extLst>
                  <a:ext uri="{FF2B5EF4-FFF2-40B4-BE49-F238E27FC236}">
                    <a16:creationId xmlns:a16="http://schemas.microsoft.com/office/drawing/2014/main" id="{62B3890B-5919-3733-6054-FBD4B843D78C}"/>
                  </a:ext>
                </a:extLst>
              </p:cNvPr>
              <p:cNvSpPr txBox="1"/>
              <p:nvPr/>
            </p:nvSpPr>
            <p:spPr>
              <a:xfrm>
                <a:off x="7454752" y="3680072"/>
                <a:ext cx="1972301" cy="243840"/>
              </a:xfrm>
              <a:prstGeom prst="rect">
                <a:avLst/>
              </a:prstGeom>
              <a:noFill/>
            </p:spPr>
            <p:txBody>
              <a:bodyPr wrap="square" lIns="0" tIns="0" rIns="0" bIns="0" rtlCol="0">
                <a:spAutoFit/>
              </a:bodyPr>
              <a:lstStyle/>
              <a:p>
                <a:pPr algn="l"/>
                <a:r>
                  <a:rPr lang="es-ES" sz="1600" b="0" i="0" strike="noStrike" cap="none" baseline="0">
                    <a:solidFill>
                      <a:srgbClr val="000000"/>
                    </a:solidFill>
                    <a:effectLst/>
                    <a:latin typeface="Segoe UI"/>
                    <a:ea typeface="Segoe UI"/>
                    <a:cs typeface="Segoe UI"/>
                  </a:rPr>
                  <a:t>Microsoft Foundry</a:t>
                </a:r>
              </a:p>
            </p:txBody>
          </p:sp>
          <p:pic>
            <p:nvPicPr>
              <p:cNvPr id="64" name="Picture 63">
                <a:extLst>
                  <a:ext uri="{FF2B5EF4-FFF2-40B4-BE49-F238E27FC236}">
                    <a16:creationId xmlns:a16="http://schemas.microsoft.com/office/drawing/2014/main" id="{F15416F8-384C-327B-72B9-1E3E43AAEB9F}"/>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7329076" y="3929915"/>
                <a:ext cx="368202" cy="368202"/>
              </a:xfrm>
              <a:prstGeom prst="rect">
                <a:avLst/>
              </a:prstGeom>
            </p:spPr>
          </p:pic>
          <p:grpSp>
            <p:nvGrpSpPr>
              <p:cNvPr id="96" name="Group 95">
                <a:extLst>
                  <a:ext uri="{FF2B5EF4-FFF2-40B4-BE49-F238E27FC236}">
                    <a16:creationId xmlns:a16="http://schemas.microsoft.com/office/drawing/2014/main" id="{AF97B255-8889-DCAA-085B-80C50C616EE9}"/>
                  </a:ext>
                </a:extLst>
              </p:cNvPr>
              <p:cNvGrpSpPr/>
              <p:nvPr/>
            </p:nvGrpSpPr>
            <p:grpSpPr>
              <a:xfrm>
                <a:off x="7391851" y="4317359"/>
                <a:ext cx="659027" cy="357914"/>
                <a:chOff x="1822323" y="4676942"/>
                <a:chExt cx="659027" cy="357914"/>
              </a:xfrm>
            </p:grpSpPr>
            <p:pic>
              <p:nvPicPr>
                <p:cNvPr id="73" name="Graphic 72">
                  <a:extLst>
                    <a:ext uri="{FF2B5EF4-FFF2-40B4-BE49-F238E27FC236}">
                      <a16:creationId xmlns:a16="http://schemas.microsoft.com/office/drawing/2014/main" id="{C60A898A-F891-94A0-B0E9-CE1D2DF9F5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22323" y="4728523"/>
                  <a:ext cx="254752" cy="254752"/>
                </a:xfrm>
                <a:prstGeom prst="rect">
                  <a:avLst/>
                </a:prstGeom>
              </p:spPr>
            </p:pic>
            <p:pic>
              <p:nvPicPr>
                <p:cNvPr id="95" name="Graphic 94" descr="Cube with solid fill">
                  <a:extLst>
                    <a:ext uri="{FF2B5EF4-FFF2-40B4-BE49-F238E27FC236}">
                      <a16:creationId xmlns:a16="http://schemas.microsoft.com/office/drawing/2014/main" id="{3651BEC4-2DD8-011B-8C5D-17DB1878FBC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123436" y="4676942"/>
                  <a:ext cx="357914" cy="357914"/>
                </a:xfrm>
                <a:prstGeom prst="rect">
                  <a:avLst/>
                </a:prstGeom>
              </p:spPr>
            </p:pic>
          </p:grpSp>
          <p:sp>
            <p:nvSpPr>
              <p:cNvPr id="97" name="TextBox 96">
                <a:extLst>
                  <a:ext uri="{FF2B5EF4-FFF2-40B4-BE49-F238E27FC236}">
                    <a16:creationId xmlns:a16="http://schemas.microsoft.com/office/drawing/2014/main" id="{745DB651-0E90-9558-94B2-024B2B024A11}"/>
                  </a:ext>
                </a:extLst>
              </p:cNvPr>
              <p:cNvSpPr txBox="1"/>
              <p:nvPr/>
            </p:nvSpPr>
            <p:spPr>
              <a:xfrm>
                <a:off x="7742060" y="4025778"/>
                <a:ext cx="1803809" cy="215494"/>
              </a:xfrm>
              <a:prstGeom prst="rect">
                <a:avLst/>
              </a:prstGeom>
              <a:noFill/>
            </p:spPr>
            <p:txBody>
              <a:bodyPr wrap="none" lIns="0" tIns="0" rIns="0" bIns="0" rtlCol="0">
                <a:spAutoFit/>
              </a:bodyPr>
              <a:lstStyle/>
              <a:p>
                <a:pPr algn="l"/>
                <a:r>
                  <a:rPr lang="es-ES" sz="1400" b="0" i="0" strike="noStrike" cap="none" baseline="0">
                    <a:solidFill>
                      <a:srgbClr val="000000"/>
                    </a:solidFill>
                    <a:effectLst/>
                    <a:latin typeface="Segoe UI"/>
                    <a:ea typeface="Segoe UI"/>
                    <a:cs typeface="Segoe UI"/>
                  </a:rPr>
                  <a:t>Agentes de Foundry</a:t>
                </a:r>
              </a:p>
            </p:txBody>
          </p:sp>
          <p:sp>
            <p:nvSpPr>
              <p:cNvPr id="98" name="TextBox 97">
                <a:extLst>
                  <a:ext uri="{FF2B5EF4-FFF2-40B4-BE49-F238E27FC236}">
                    <a16:creationId xmlns:a16="http://schemas.microsoft.com/office/drawing/2014/main" id="{5A8CE9B9-52BD-415E-D5B7-6A118D3EFE33}"/>
                  </a:ext>
                </a:extLst>
              </p:cNvPr>
              <p:cNvSpPr txBox="1"/>
              <p:nvPr/>
            </p:nvSpPr>
            <p:spPr>
              <a:xfrm>
                <a:off x="8113546" y="4376998"/>
                <a:ext cx="1911223" cy="215494"/>
              </a:xfrm>
              <a:prstGeom prst="rect">
                <a:avLst/>
              </a:prstGeom>
              <a:noFill/>
            </p:spPr>
            <p:txBody>
              <a:bodyPr wrap="none" lIns="0" tIns="0" rIns="0" bIns="0" rtlCol="0">
                <a:spAutoFit/>
              </a:bodyPr>
              <a:lstStyle/>
              <a:p>
                <a:pPr algn="l"/>
                <a:r>
                  <a:rPr lang="es-ES" sz="1400" b="0" i="0" strike="noStrike" cap="none" baseline="0">
                    <a:solidFill>
                      <a:srgbClr val="000000"/>
                    </a:solidFill>
                    <a:effectLst/>
                    <a:latin typeface="Segoe UI"/>
                    <a:ea typeface="Segoe UI"/>
                    <a:cs typeface="Segoe UI"/>
                  </a:rPr>
                  <a:t>Modelos de fundición</a:t>
                </a:r>
              </a:p>
            </p:txBody>
          </p:sp>
          <p:sp>
            <p:nvSpPr>
              <p:cNvPr id="99" name="TextBox 98">
                <a:extLst>
                  <a:ext uri="{FF2B5EF4-FFF2-40B4-BE49-F238E27FC236}">
                    <a16:creationId xmlns:a16="http://schemas.microsoft.com/office/drawing/2014/main" id="{CBE547DE-88C7-418E-AABD-29D6F24697B8}"/>
                  </a:ext>
                </a:extLst>
              </p:cNvPr>
              <p:cNvSpPr txBox="1"/>
              <p:nvPr/>
            </p:nvSpPr>
            <p:spPr>
              <a:xfrm>
                <a:off x="8229285" y="4835940"/>
                <a:ext cx="2025107" cy="430887"/>
              </a:xfrm>
              <a:prstGeom prst="rect">
                <a:avLst/>
              </a:prstGeom>
              <a:noFill/>
            </p:spPr>
            <p:txBody>
              <a:bodyPr wrap="square" lIns="0" tIns="0" rIns="0" bIns="0" rtlCol="0">
                <a:spAutoFit/>
              </a:bodyPr>
              <a:lstStyle/>
              <a:p>
                <a:pPr algn="l"/>
                <a:r>
                  <a:rPr lang="es-ES" sz="1400" b="0" i="0" strike="noStrike" cap="none" baseline="0" dirty="0">
                    <a:solidFill>
                      <a:srgbClr val="000000"/>
                    </a:solidFill>
                    <a:effectLst/>
                    <a:latin typeface="Segoe UI"/>
                    <a:ea typeface="Segoe UI"/>
                    <a:cs typeface="Segoe UI"/>
                  </a:rPr>
                  <a:t>Servicios de inteligencia artificial de Azure</a:t>
                </a:r>
              </a:p>
            </p:txBody>
          </p:sp>
        </p:grpSp>
        <p:sp>
          <p:nvSpPr>
            <p:cNvPr id="100" name="TextBox 99">
              <a:extLst>
                <a:ext uri="{FF2B5EF4-FFF2-40B4-BE49-F238E27FC236}">
                  <a16:creationId xmlns:a16="http://schemas.microsoft.com/office/drawing/2014/main" id="{43E177DB-491F-2D87-2060-E72DF340425D}"/>
                </a:ext>
              </a:extLst>
            </p:cNvPr>
            <p:cNvSpPr txBox="1"/>
            <p:nvPr/>
          </p:nvSpPr>
          <p:spPr>
            <a:xfrm>
              <a:off x="8500017" y="3328159"/>
              <a:ext cx="1113657" cy="215494"/>
            </a:xfrm>
            <a:prstGeom prst="rect">
              <a:avLst/>
            </a:prstGeom>
            <a:noFill/>
          </p:spPr>
          <p:txBody>
            <a:bodyPr wrap="none" lIns="0" tIns="0" rIns="0" bIns="0" rtlCol="0">
              <a:spAutoFit/>
            </a:bodyPr>
            <a:lstStyle/>
            <a:p>
              <a:pPr algn="l"/>
              <a:r>
                <a:rPr lang="es-ES" sz="1400" b="0" i="0" strike="noStrike" cap="none" baseline="0">
                  <a:solidFill>
                    <a:srgbClr val="000000"/>
                  </a:solidFill>
                  <a:effectLst/>
                  <a:latin typeface="Segoe UI"/>
                  <a:ea typeface="Segoe UI"/>
                  <a:cs typeface="Segoe UI"/>
                </a:rPr>
                <a:t>Prompt Flow</a:t>
              </a:r>
            </a:p>
          </p:txBody>
        </p:sp>
        <p:sp>
          <p:nvSpPr>
            <p:cNvPr id="101" name="TextBox 100">
              <a:extLst>
                <a:ext uri="{FF2B5EF4-FFF2-40B4-BE49-F238E27FC236}">
                  <a16:creationId xmlns:a16="http://schemas.microsoft.com/office/drawing/2014/main" id="{6A369E19-5EF7-75F8-7F6F-8A9ECF0292AE}"/>
                </a:ext>
              </a:extLst>
            </p:cNvPr>
            <p:cNvSpPr txBox="1"/>
            <p:nvPr/>
          </p:nvSpPr>
          <p:spPr>
            <a:xfrm>
              <a:off x="9640477" y="3317916"/>
              <a:ext cx="699986" cy="215494"/>
            </a:xfrm>
            <a:prstGeom prst="rect">
              <a:avLst/>
            </a:prstGeom>
            <a:noFill/>
          </p:spPr>
          <p:txBody>
            <a:bodyPr wrap="none" lIns="0" tIns="0" rIns="0" bIns="0" rtlCol="0">
              <a:spAutoFit/>
            </a:bodyPr>
            <a:lstStyle/>
            <a:p>
              <a:pPr algn="l"/>
              <a:r>
                <a:rPr lang="es-ES" sz="1400" b="0" i="0" strike="noStrike" cap="none" baseline="0" dirty="0">
                  <a:solidFill>
                    <a:srgbClr val="000000"/>
                  </a:solidFill>
                  <a:effectLst/>
                  <a:latin typeface="Segoe UI"/>
                  <a:ea typeface="Segoe UI"/>
                  <a:cs typeface="Segoe UI"/>
                </a:rPr>
                <a:t>Proceso</a:t>
              </a:r>
            </a:p>
          </p:txBody>
        </p:sp>
        <p:sp>
          <p:nvSpPr>
            <p:cNvPr id="102" name="TextBox 101">
              <a:extLst>
                <a:ext uri="{FF2B5EF4-FFF2-40B4-BE49-F238E27FC236}">
                  <a16:creationId xmlns:a16="http://schemas.microsoft.com/office/drawing/2014/main" id="{166F6DB3-CFFD-4B9A-53BB-694637903C4F}"/>
                </a:ext>
              </a:extLst>
            </p:cNvPr>
            <p:cNvSpPr txBox="1"/>
            <p:nvPr/>
          </p:nvSpPr>
          <p:spPr>
            <a:xfrm>
              <a:off x="10663203" y="3266347"/>
              <a:ext cx="1607985" cy="492443"/>
            </a:xfrm>
            <a:prstGeom prst="rect">
              <a:avLst/>
            </a:prstGeom>
            <a:noFill/>
          </p:spPr>
          <p:txBody>
            <a:bodyPr wrap="square" lIns="0" tIns="0" rIns="0" bIns="0" rtlCol="0">
              <a:spAutoFit/>
            </a:bodyPr>
            <a:lstStyle/>
            <a:p>
              <a:pPr algn="l"/>
              <a:r>
                <a:rPr lang="es-ES" sz="1600" b="0" i="0" strike="noStrike" cap="none" baseline="0" dirty="0">
                  <a:solidFill>
                    <a:srgbClr val="000000"/>
                  </a:solidFill>
                  <a:effectLst/>
                  <a:latin typeface="Segoe UI"/>
                  <a:ea typeface="Segoe UI"/>
                  <a:cs typeface="Segoe UI"/>
                </a:rPr>
                <a:t>Almacenamiento de Azure</a:t>
              </a:r>
            </a:p>
          </p:txBody>
        </p:sp>
        <p:sp>
          <p:nvSpPr>
            <p:cNvPr id="103" name="TextBox 102">
              <a:extLst>
                <a:ext uri="{FF2B5EF4-FFF2-40B4-BE49-F238E27FC236}">
                  <a16:creationId xmlns:a16="http://schemas.microsoft.com/office/drawing/2014/main" id="{3920563A-1EF2-3868-1EFF-B7CF873F0EC5}"/>
                </a:ext>
              </a:extLst>
            </p:cNvPr>
            <p:cNvSpPr txBox="1"/>
            <p:nvPr/>
          </p:nvSpPr>
          <p:spPr>
            <a:xfrm>
              <a:off x="10687483" y="4589719"/>
              <a:ext cx="1607985" cy="246278"/>
            </a:xfrm>
            <a:prstGeom prst="rect">
              <a:avLst/>
            </a:prstGeom>
            <a:noFill/>
          </p:spPr>
          <p:txBody>
            <a:bodyPr wrap="none" lIns="0" tIns="0" rIns="0" bIns="0" rtlCol="0">
              <a:spAutoFit/>
            </a:bodyPr>
            <a:lstStyle/>
            <a:p>
              <a:pPr algn="l"/>
              <a:r>
                <a:rPr lang="es-ES" sz="1600" b="0" i="0" strike="noStrike" cap="none" baseline="0">
                  <a:solidFill>
                    <a:srgbClr val="000000"/>
                  </a:solidFill>
                  <a:effectLst/>
                  <a:latin typeface="Segoe UI"/>
                  <a:ea typeface="Segoe UI"/>
                  <a:cs typeface="Segoe UI"/>
                </a:rPr>
                <a:t>Azure Key Vault</a:t>
              </a:r>
            </a:p>
          </p:txBody>
        </p:sp>
      </p:grpSp>
      <p:sp>
        <p:nvSpPr>
          <p:cNvPr id="104" name="Footer Placeholder 2">
            <a:extLst>
              <a:ext uri="{FF2B5EF4-FFF2-40B4-BE49-F238E27FC236}">
                <a16:creationId xmlns:a16="http://schemas.microsoft.com/office/drawing/2014/main" id="{4F6B731C-C14B-17BF-25FB-75FC3F2432C8}"/>
              </a:ext>
            </a:extLst>
          </p:cNvPr>
          <p:cNvSpPr>
            <a:spLocks noGrp="1"/>
          </p:cNvSpPr>
          <p:nvPr>
            <p:ph type="ftr" sz="quarter" idx="3"/>
          </p:nvPr>
        </p:nvSpPr>
        <p:spPr>
          <a:xfrm>
            <a:off x="579438" y="6421083"/>
            <a:ext cx="4151312" cy="197976"/>
          </a:xfrm>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grpSp>
        <p:nvGrpSpPr>
          <p:cNvPr id="124" name="Group 123">
            <a:extLst>
              <a:ext uri="{FF2B5EF4-FFF2-40B4-BE49-F238E27FC236}">
                <a16:creationId xmlns:a16="http://schemas.microsoft.com/office/drawing/2014/main" id="{17A13183-4E5B-C119-80D4-B190C4A0C5E2}"/>
              </a:ext>
              <a:ext uri="{C183D7F6-B498-43B3-948B-1728B52AA6E4}">
                <adec:decorative xmlns:adec="http://schemas.microsoft.com/office/drawing/2017/decorative" val="1"/>
              </a:ext>
            </a:extLst>
          </p:cNvPr>
          <p:cNvGrpSpPr/>
          <p:nvPr/>
        </p:nvGrpSpPr>
        <p:grpSpPr>
          <a:xfrm>
            <a:off x="1033163" y="3242016"/>
            <a:ext cx="3510044" cy="2259023"/>
            <a:chOff x="1009109" y="2416250"/>
            <a:chExt cx="3510044" cy="2259023"/>
          </a:xfrm>
        </p:grpSpPr>
        <p:sp>
          <p:nvSpPr>
            <p:cNvPr id="107" name="Rectangle 106">
              <a:extLst>
                <a:ext uri="{FF2B5EF4-FFF2-40B4-BE49-F238E27FC236}">
                  <a16:creationId xmlns:a16="http://schemas.microsoft.com/office/drawing/2014/main" id="{393F34B0-264D-D948-FCD8-C44D82B75369}"/>
                </a:ext>
              </a:extLst>
            </p:cNvPr>
            <p:cNvSpPr/>
            <p:nvPr/>
          </p:nvSpPr>
          <p:spPr bwMode="auto">
            <a:xfrm>
              <a:off x="1306707" y="2810867"/>
              <a:ext cx="3212446" cy="1864406"/>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7130646B-E4EB-451E-A8C3-72DD3009A15D}"/>
                </a:ext>
              </a:extLst>
            </p:cNvPr>
            <p:cNvGrpSpPr/>
            <p:nvPr/>
          </p:nvGrpSpPr>
          <p:grpSpPr>
            <a:xfrm>
              <a:off x="1622829" y="4009129"/>
              <a:ext cx="765917" cy="461233"/>
              <a:chOff x="5319319" y="3158365"/>
              <a:chExt cx="656241" cy="395185"/>
            </a:xfrm>
          </p:grpSpPr>
          <p:pic>
            <p:nvPicPr>
              <p:cNvPr id="118" name="Graphic 117">
                <a:extLst>
                  <a:ext uri="{FF2B5EF4-FFF2-40B4-BE49-F238E27FC236}">
                    <a16:creationId xmlns:a16="http://schemas.microsoft.com/office/drawing/2014/main" id="{5FB12A93-DAF5-77C0-2111-B306C4E5B5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04110" y="3382098"/>
                <a:ext cx="171450" cy="171450"/>
              </a:xfrm>
              <a:prstGeom prst="rect">
                <a:avLst/>
              </a:prstGeom>
            </p:spPr>
          </p:pic>
          <p:pic>
            <p:nvPicPr>
              <p:cNvPr id="119" name="Graphic 118">
                <a:extLst>
                  <a:ext uri="{FF2B5EF4-FFF2-40B4-BE49-F238E27FC236}">
                    <a16:creationId xmlns:a16="http://schemas.microsoft.com/office/drawing/2014/main" id="{625A4AD8-6B54-9663-52EE-20B03ED01D2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84406" y="3158366"/>
                <a:ext cx="171450" cy="171450"/>
              </a:xfrm>
              <a:prstGeom prst="rect">
                <a:avLst/>
              </a:prstGeom>
            </p:spPr>
          </p:pic>
          <p:pic>
            <p:nvPicPr>
              <p:cNvPr id="120" name="Graphic 119">
                <a:extLst>
                  <a:ext uri="{FF2B5EF4-FFF2-40B4-BE49-F238E27FC236}">
                    <a16:creationId xmlns:a16="http://schemas.microsoft.com/office/drawing/2014/main" id="{AA103B5E-CF23-E0CA-460D-A354B7D4AC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551861" y="3382100"/>
                <a:ext cx="171450" cy="171450"/>
              </a:xfrm>
              <a:prstGeom prst="rect">
                <a:avLst/>
              </a:prstGeom>
            </p:spPr>
          </p:pic>
          <p:pic>
            <p:nvPicPr>
              <p:cNvPr id="121" name="Graphic 120">
                <a:extLst>
                  <a:ext uri="{FF2B5EF4-FFF2-40B4-BE49-F238E27FC236}">
                    <a16:creationId xmlns:a16="http://schemas.microsoft.com/office/drawing/2014/main" id="{F5CC9839-40F3-F12C-2A82-14CD5A38985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19319" y="3158365"/>
                <a:ext cx="171450" cy="171450"/>
              </a:xfrm>
              <a:prstGeom prst="rect">
                <a:avLst/>
              </a:prstGeom>
            </p:spPr>
          </p:pic>
          <p:pic>
            <p:nvPicPr>
              <p:cNvPr id="122" name="Graphic 121">
                <a:extLst>
                  <a:ext uri="{FF2B5EF4-FFF2-40B4-BE49-F238E27FC236}">
                    <a16:creationId xmlns:a16="http://schemas.microsoft.com/office/drawing/2014/main" id="{47ADD4A1-D55F-57AF-B8DC-4539C4B272F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551862" y="3158368"/>
                <a:ext cx="171450" cy="171450"/>
              </a:xfrm>
              <a:prstGeom prst="rect">
                <a:avLst/>
              </a:prstGeom>
            </p:spPr>
          </p:pic>
          <p:pic>
            <p:nvPicPr>
              <p:cNvPr id="123" name="Graphic 122">
                <a:extLst>
                  <a:ext uri="{FF2B5EF4-FFF2-40B4-BE49-F238E27FC236}">
                    <a16:creationId xmlns:a16="http://schemas.microsoft.com/office/drawing/2014/main" id="{34509905-9901-363E-1A2B-74A28F1113C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331089" y="3382097"/>
                <a:ext cx="171450" cy="171450"/>
              </a:xfrm>
              <a:prstGeom prst="rect">
                <a:avLst/>
              </a:prstGeom>
            </p:spPr>
          </p:pic>
        </p:grpSp>
        <p:pic>
          <p:nvPicPr>
            <p:cNvPr id="109" name="Graphic 108">
              <a:extLst>
                <a:ext uri="{FF2B5EF4-FFF2-40B4-BE49-F238E27FC236}">
                  <a16:creationId xmlns:a16="http://schemas.microsoft.com/office/drawing/2014/main" id="{C8661372-3D59-5C95-DF56-BEAC39E79F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109" y="2416250"/>
              <a:ext cx="695412" cy="695412"/>
            </a:xfrm>
            <a:prstGeom prst="rect">
              <a:avLst/>
            </a:prstGeom>
          </p:spPr>
        </p:pic>
        <p:sp>
          <p:nvSpPr>
            <p:cNvPr id="110" name="TextBox 109">
              <a:extLst>
                <a:ext uri="{FF2B5EF4-FFF2-40B4-BE49-F238E27FC236}">
                  <a16:creationId xmlns:a16="http://schemas.microsoft.com/office/drawing/2014/main" id="{735B3589-A360-AC94-659C-2F7061655EC7}"/>
                </a:ext>
              </a:extLst>
            </p:cNvPr>
            <p:cNvSpPr txBox="1"/>
            <p:nvPr/>
          </p:nvSpPr>
          <p:spPr>
            <a:xfrm>
              <a:off x="1668943" y="2842727"/>
              <a:ext cx="1972301" cy="243840"/>
            </a:xfrm>
            <a:prstGeom prst="rect">
              <a:avLst/>
            </a:prstGeom>
            <a:noFill/>
          </p:spPr>
          <p:txBody>
            <a:bodyPr wrap="square" lIns="0" tIns="0" rIns="0" bIns="0" rtlCol="0">
              <a:spAutoFit/>
            </a:bodyPr>
            <a:lstStyle/>
            <a:p>
              <a:pPr algn="l"/>
              <a:r>
                <a:rPr lang="es-ES" sz="1600" b="0" i="0" strike="noStrike" cap="none" baseline="0">
                  <a:solidFill>
                    <a:srgbClr val="000000"/>
                  </a:solidFill>
                  <a:effectLst/>
                  <a:latin typeface="Segoe UI"/>
                  <a:ea typeface="Segoe UI"/>
                  <a:cs typeface="Segoe UI"/>
                </a:rPr>
                <a:t>Microsoft Foundry</a:t>
              </a:r>
            </a:p>
          </p:txBody>
        </p:sp>
        <p:pic>
          <p:nvPicPr>
            <p:cNvPr id="111" name="Picture 110">
              <a:extLst>
                <a:ext uri="{FF2B5EF4-FFF2-40B4-BE49-F238E27FC236}">
                  <a16:creationId xmlns:a16="http://schemas.microsoft.com/office/drawing/2014/main" id="{7B7D2FA9-7F05-FAEE-C621-B37609D24499}"/>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1581302" y="3161879"/>
              <a:ext cx="368202" cy="368202"/>
            </a:xfrm>
            <a:prstGeom prst="rect">
              <a:avLst/>
            </a:prstGeom>
          </p:spPr>
        </p:pic>
        <p:grpSp>
          <p:nvGrpSpPr>
            <p:cNvPr id="112" name="Group 111">
              <a:extLst>
                <a:ext uri="{FF2B5EF4-FFF2-40B4-BE49-F238E27FC236}">
                  <a16:creationId xmlns:a16="http://schemas.microsoft.com/office/drawing/2014/main" id="{11D0A586-2033-3E1B-8F98-EEA38B58FC45}"/>
                </a:ext>
              </a:extLst>
            </p:cNvPr>
            <p:cNvGrpSpPr/>
            <p:nvPr/>
          </p:nvGrpSpPr>
          <p:grpSpPr>
            <a:xfrm>
              <a:off x="1644077" y="3549323"/>
              <a:ext cx="659027" cy="357914"/>
              <a:chOff x="1822323" y="4676942"/>
              <a:chExt cx="659027" cy="357914"/>
            </a:xfrm>
          </p:grpSpPr>
          <p:pic>
            <p:nvPicPr>
              <p:cNvPr id="116" name="Graphic 115">
                <a:extLst>
                  <a:ext uri="{FF2B5EF4-FFF2-40B4-BE49-F238E27FC236}">
                    <a16:creationId xmlns:a16="http://schemas.microsoft.com/office/drawing/2014/main" id="{EA4C1E79-7C2C-77D1-4235-724E5B069A5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822323" y="4728523"/>
                <a:ext cx="254752" cy="254752"/>
              </a:xfrm>
              <a:prstGeom prst="rect">
                <a:avLst/>
              </a:prstGeom>
            </p:spPr>
          </p:pic>
          <p:pic>
            <p:nvPicPr>
              <p:cNvPr id="117" name="Graphic 116" descr="Cube with solid fill">
                <a:extLst>
                  <a:ext uri="{FF2B5EF4-FFF2-40B4-BE49-F238E27FC236}">
                    <a16:creationId xmlns:a16="http://schemas.microsoft.com/office/drawing/2014/main" id="{2C387AB1-664E-744A-C3C9-9888DB28E3D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123436" y="4676942"/>
                <a:ext cx="357914" cy="357914"/>
              </a:xfrm>
              <a:prstGeom prst="rect">
                <a:avLst/>
              </a:prstGeom>
            </p:spPr>
          </p:pic>
        </p:grpSp>
        <p:sp>
          <p:nvSpPr>
            <p:cNvPr id="113" name="TextBox 112">
              <a:extLst>
                <a:ext uri="{FF2B5EF4-FFF2-40B4-BE49-F238E27FC236}">
                  <a16:creationId xmlns:a16="http://schemas.microsoft.com/office/drawing/2014/main" id="{5A745A40-F1ED-5FD9-461F-AF44E3CC9361}"/>
                </a:ext>
              </a:extLst>
            </p:cNvPr>
            <p:cNvSpPr txBox="1"/>
            <p:nvPr/>
          </p:nvSpPr>
          <p:spPr>
            <a:xfrm>
              <a:off x="1994287" y="3257742"/>
              <a:ext cx="1803809" cy="215494"/>
            </a:xfrm>
            <a:prstGeom prst="rect">
              <a:avLst/>
            </a:prstGeom>
            <a:noFill/>
          </p:spPr>
          <p:txBody>
            <a:bodyPr wrap="none" lIns="0" tIns="0" rIns="0" bIns="0" rtlCol="0">
              <a:spAutoFit/>
            </a:bodyPr>
            <a:lstStyle/>
            <a:p>
              <a:pPr algn="l"/>
              <a:r>
                <a:rPr lang="es-ES" sz="1400" b="0" i="0" strike="noStrike" cap="none" baseline="0">
                  <a:solidFill>
                    <a:srgbClr val="000000"/>
                  </a:solidFill>
                  <a:effectLst/>
                  <a:latin typeface="Segoe UI"/>
                  <a:ea typeface="Segoe UI"/>
                  <a:cs typeface="Segoe UI"/>
                </a:rPr>
                <a:t>Agentes de Foundry</a:t>
              </a:r>
            </a:p>
          </p:txBody>
        </p:sp>
        <p:sp>
          <p:nvSpPr>
            <p:cNvPr id="114" name="TextBox 113">
              <a:extLst>
                <a:ext uri="{FF2B5EF4-FFF2-40B4-BE49-F238E27FC236}">
                  <a16:creationId xmlns:a16="http://schemas.microsoft.com/office/drawing/2014/main" id="{43F31122-001A-B403-594C-730965F3CD9E}"/>
                </a:ext>
              </a:extLst>
            </p:cNvPr>
            <p:cNvSpPr txBox="1"/>
            <p:nvPr/>
          </p:nvSpPr>
          <p:spPr>
            <a:xfrm>
              <a:off x="2365772" y="3625588"/>
              <a:ext cx="1911223" cy="215494"/>
            </a:xfrm>
            <a:prstGeom prst="rect">
              <a:avLst/>
            </a:prstGeom>
            <a:noFill/>
          </p:spPr>
          <p:txBody>
            <a:bodyPr wrap="none" lIns="0" tIns="0" rIns="0" bIns="0" rtlCol="0">
              <a:spAutoFit/>
            </a:bodyPr>
            <a:lstStyle/>
            <a:p>
              <a:pPr algn="l"/>
              <a:r>
                <a:rPr lang="es-ES" sz="1400" b="0" i="0" strike="noStrike" cap="none" baseline="0">
                  <a:solidFill>
                    <a:srgbClr val="000000"/>
                  </a:solidFill>
                  <a:effectLst/>
                  <a:latin typeface="Segoe UI"/>
                  <a:ea typeface="Segoe UI"/>
                  <a:cs typeface="Segoe UI"/>
                </a:rPr>
                <a:t>Modelos de fundición</a:t>
              </a:r>
            </a:p>
          </p:txBody>
        </p:sp>
        <p:sp>
          <p:nvSpPr>
            <p:cNvPr id="115" name="TextBox 114">
              <a:extLst>
                <a:ext uri="{FF2B5EF4-FFF2-40B4-BE49-F238E27FC236}">
                  <a16:creationId xmlns:a16="http://schemas.microsoft.com/office/drawing/2014/main" id="{FCC92FF3-21C4-6FC5-3F5D-57A8347A216D}"/>
                </a:ext>
              </a:extLst>
            </p:cNvPr>
            <p:cNvSpPr txBox="1"/>
            <p:nvPr/>
          </p:nvSpPr>
          <p:spPr>
            <a:xfrm>
              <a:off x="2481511" y="4067904"/>
              <a:ext cx="1983428" cy="430887"/>
            </a:xfrm>
            <a:prstGeom prst="rect">
              <a:avLst/>
            </a:prstGeom>
            <a:noFill/>
          </p:spPr>
          <p:txBody>
            <a:bodyPr wrap="square" lIns="0" tIns="0" rIns="0" bIns="0" rtlCol="0">
              <a:spAutoFit/>
            </a:bodyPr>
            <a:lstStyle/>
            <a:p>
              <a:pPr algn="l"/>
              <a:r>
                <a:rPr lang="es-ES" sz="1400" b="0" i="0" strike="noStrike" cap="none" baseline="0" dirty="0">
                  <a:solidFill>
                    <a:srgbClr val="000000"/>
                  </a:solidFill>
                  <a:effectLst/>
                  <a:latin typeface="Segoe UI"/>
                  <a:ea typeface="Segoe UI"/>
                  <a:cs typeface="Segoe UI"/>
                </a:rPr>
                <a:t>Servicios de inteligencia artificial de Azure</a:t>
              </a:r>
            </a:p>
          </p:txBody>
        </p:sp>
      </p:grpSp>
      <p:sp>
        <p:nvSpPr>
          <p:cNvPr id="126" name="TextBox 125">
            <a:extLst>
              <a:ext uri="{FF2B5EF4-FFF2-40B4-BE49-F238E27FC236}">
                <a16:creationId xmlns:a16="http://schemas.microsoft.com/office/drawing/2014/main" id="{283EAD5B-4E7C-E660-9D75-C7C47ABE52B1}"/>
              </a:ext>
            </a:extLst>
          </p:cNvPr>
          <p:cNvSpPr txBox="1"/>
          <p:nvPr/>
        </p:nvSpPr>
        <p:spPr>
          <a:xfrm>
            <a:off x="1075180" y="2664695"/>
            <a:ext cx="3496121" cy="277063"/>
          </a:xfrm>
          <a:prstGeom prst="rect">
            <a:avLst/>
          </a:prstGeom>
          <a:noFill/>
        </p:spPr>
        <p:txBody>
          <a:bodyPr wrap="none" lIns="0" tIns="0" rIns="0" bIns="0" rtlCol="0">
            <a:spAutoFit/>
          </a:bodyPr>
          <a:lstStyle/>
          <a:p>
            <a:pPr algn="l"/>
            <a:r>
              <a:rPr lang="es-ES" sz="1800" b="0" i="0" strike="noStrike" cap="none" baseline="0">
                <a:solidFill>
                  <a:srgbClr val="000000"/>
                </a:solidFill>
                <a:effectLst/>
                <a:latin typeface="Segoe UI Semibold"/>
                <a:ea typeface="Segoe UI Semibold"/>
                <a:cs typeface="Segoe UI Semibold"/>
              </a:rPr>
              <a:t>Proyecto de Microsoft Foundry</a:t>
            </a:r>
          </a:p>
        </p:txBody>
      </p:sp>
      <p:sp>
        <p:nvSpPr>
          <p:cNvPr id="127" name="TextBox 126">
            <a:extLst>
              <a:ext uri="{FF2B5EF4-FFF2-40B4-BE49-F238E27FC236}">
                <a16:creationId xmlns:a16="http://schemas.microsoft.com/office/drawing/2014/main" id="{45A5FBB3-ED4B-A8A1-126E-78E206C2C4F2}"/>
              </a:ext>
            </a:extLst>
          </p:cNvPr>
          <p:cNvSpPr txBox="1"/>
          <p:nvPr/>
        </p:nvSpPr>
        <p:spPr>
          <a:xfrm>
            <a:off x="5855272" y="2680585"/>
            <a:ext cx="5577039" cy="277063"/>
          </a:xfrm>
          <a:prstGeom prst="rect">
            <a:avLst/>
          </a:prstGeom>
          <a:noFill/>
        </p:spPr>
        <p:txBody>
          <a:bodyPr wrap="none" lIns="0" tIns="0" rIns="0" bIns="0" rtlCol="0">
            <a:spAutoFit/>
          </a:bodyPr>
          <a:lstStyle/>
          <a:p>
            <a:pPr algn="l"/>
            <a:r>
              <a:rPr lang="es-ES" sz="1800" b="0" i="0" strike="noStrike" cap="none" baseline="0">
                <a:solidFill>
                  <a:srgbClr val="000000"/>
                </a:solidFill>
                <a:effectLst/>
                <a:latin typeface="Segoe UI Semibold"/>
                <a:ea typeface="Segoe UI Semibold"/>
                <a:cs typeface="Segoe UI Semibold"/>
              </a:rPr>
              <a:t>Proyecto basado en centro de Microsoft Foundry</a:t>
            </a:r>
          </a:p>
        </p:txBody>
      </p:sp>
    </p:spTree>
    <p:extLst>
      <p:ext uri="{BB962C8B-B14F-4D97-AF65-F5344CB8AC3E}">
        <p14:creationId xmlns:p14="http://schemas.microsoft.com/office/powerpoint/2010/main" val="179090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BA7E-4A73-F984-7F57-FE0F8E8C3BD2}"/>
              </a:ext>
            </a:extLst>
          </p:cNvPr>
          <p:cNvSpPr>
            <a:spLocks noGrp="1"/>
          </p:cNvSpPr>
          <p:nvPr>
            <p:ph type="title"/>
          </p:nvPr>
        </p:nvSpPr>
        <p:spPr>
          <a:xfrm>
            <a:off x="588262" y="585216"/>
            <a:ext cx="11013474" cy="487680"/>
          </a:xfrm>
        </p:spPr>
        <p:txBody>
          <a:bodyPr/>
          <a:lstStyle/>
          <a:p>
            <a:r>
              <a:rPr lang="es-ES" sz="3200" b="0" i="0" strike="noStrike" cap="none" baseline="0">
                <a:solidFill>
                  <a:srgbClr val="000000"/>
                </a:solidFill>
                <a:effectLst/>
                <a:latin typeface="Segoe UI Semibold"/>
                <a:ea typeface="Segoe UI Semibold"/>
                <a:cs typeface="Segoe UI Semibold"/>
              </a:rPr>
              <a:t>Portal de Microsoft Foundry</a:t>
            </a:r>
          </a:p>
        </p:txBody>
      </p:sp>
      <p:sp>
        <p:nvSpPr>
          <p:cNvPr id="3" name="Text Placeholder 2">
            <a:extLst>
              <a:ext uri="{FF2B5EF4-FFF2-40B4-BE49-F238E27FC236}">
                <a16:creationId xmlns:a16="http://schemas.microsoft.com/office/drawing/2014/main" id="{0C025C4C-8E7E-3293-F611-36BDECB47A3E}"/>
              </a:ext>
            </a:extLst>
          </p:cNvPr>
          <p:cNvSpPr>
            <a:spLocks noGrp="1"/>
          </p:cNvSpPr>
          <p:nvPr>
            <p:ph type="body" sz="quarter" idx="15"/>
          </p:nvPr>
        </p:nvSpPr>
        <p:spPr>
          <a:xfrm>
            <a:off x="490621" y="1339090"/>
            <a:ext cx="4890562" cy="4942892"/>
          </a:xfrm>
        </p:spPr>
        <p:txBody>
          <a:bodyPr/>
          <a:lstStyle/>
          <a:p>
            <a:pPr marL="0" indent="0" algn="l">
              <a:buNone/>
            </a:pPr>
            <a:r>
              <a:rPr lang="es-ES" sz="2200" b="0" i="0" strike="noStrike" cap="none" baseline="0" dirty="0">
                <a:solidFill>
                  <a:srgbClr val="000000"/>
                </a:solidFill>
                <a:effectLst/>
                <a:latin typeface="Segoe UI"/>
                <a:ea typeface="Segoe UI"/>
                <a:cs typeface="Segoe UI"/>
              </a:rPr>
              <a:t>Portal basado en web en el que puedes: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Crear y administrar centros y proyectos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Administrar conexiones de servicio</a:t>
            </a:r>
          </a:p>
          <a:p>
            <a:pPr marL="285750" indent="-285750"/>
            <a:r>
              <a:rPr lang="es-ES" sz="1800" b="0" i="0" strike="noStrike" cap="none" baseline="0" dirty="0">
                <a:solidFill>
                  <a:srgbClr val="000000"/>
                </a:solidFill>
                <a:effectLst/>
                <a:latin typeface="Segoe UI"/>
                <a:ea typeface="Segoe UI"/>
                <a:cs typeface="Segoe UI"/>
              </a:rPr>
              <a:t>Integrar servicios de IA</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Elegir e implementar modelos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Probar modelos en áreas de juegos interactivas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Administrar datos e índices</a:t>
            </a:r>
            <a:endParaRPr lang="en-US" sz="1800" noProof="0" dirty="0"/>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Ajustar modelos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Crear flujos de avisos</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Evaluar modelos y flujos de solicitud</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Aplicación de la seguridad del contenido</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Crear agentes de IA</a:t>
            </a:r>
          </a:p>
          <a:p>
            <a:pPr marL="285750" indent="-285750" algn="l">
              <a:buFont typeface="Arial" panose="020B0604020202020204" pitchFamily="34" charset="0"/>
              <a:buChar char="•"/>
            </a:pPr>
            <a:r>
              <a:rPr lang="es-ES" sz="1800" b="0" i="0" strike="noStrike" cap="none" baseline="0" dirty="0">
                <a:solidFill>
                  <a:srgbClr val="000000"/>
                </a:solidFill>
                <a:effectLst/>
                <a:latin typeface="Segoe UI"/>
                <a:ea typeface="Segoe UI"/>
                <a:cs typeface="Segoe UI"/>
              </a:rPr>
              <a:t>Editar y probar código</a:t>
            </a:r>
            <a:endParaRPr lang="en-US" sz="2000" noProof="0" dirty="0"/>
          </a:p>
        </p:txBody>
      </p:sp>
      <p:sp>
        <p:nvSpPr>
          <p:cNvPr id="6" name="Footer Placeholder 2">
            <a:extLst>
              <a:ext uri="{FF2B5EF4-FFF2-40B4-BE49-F238E27FC236}">
                <a16:creationId xmlns:a16="http://schemas.microsoft.com/office/drawing/2014/main" id="{950BA9AD-8905-C038-8F8A-A2890CFF0115}"/>
              </a:ext>
            </a:extLst>
          </p:cNvPr>
          <p:cNvSpPr>
            <a:spLocks noGrp="1"/>
          </p:cNvSpPr>
          <p:nvPr>
            <p:ph type="ftr" sz="quarter" idx="3"/>
          </p:nvPr>
        </p:nvSpPr>
        <p:spPr>
          <a:xfrm>
            <a:off x="579438" y="6421083"/>
            <a:ext cx="4151312" cy="197976"/>
          </a:xfrm>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4" name="Picture 3">
            <a:extLst>
              <a:ext uri="{FF2B5EF4-FFF2-40B4-BE49-F238E27FC236}">
                <a16:creationId xmlns:a16="http://schemas.microsoft.com/office/drawing/2014/main" id="{015D9361-605B-5952-2908-F52B528F25F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01442" y="1493709"/>
            <a:ext cx="6611911" cy="4602246"/>
          </a:xfrm>
          <a:prstGeom prst="rect">
            <a:avLst/>
          </a:prstGeom>
        </p:spPr>
      </p:pic>
    </p:spTree>
    <p:extLst>
      <p:ext uri="{BB962C8B-B14F-4D97-AF65-F5344CB8AC3E}">
        <p14:creationId xmlns:p14="http://schemas.microsoft.com/office/powerpoint/2010/main" val="40400832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AB0DE5-BDBB-1E75-97D3-D089AB0EE43A}"/>
              </a:ext>
            </a:extLst>
          </p:cNvPr>
          <p:cNvSpPr>
            <a:spLocks noGrp="1"/>
          </p:cNvSpPr>
          <p:nvPr>
            <p:ph type="title"/>
          </p:nvPr>
        </p:nvSpPr>
        <p:spPr>
          <a:xfrm>
            <a:off x="588262" y="585216"/>
            <a:ext cx="4042761" cy="487680"/>
          </a:xfrm>
        </p:spPr>
        <p:txBody>
          <a:bodyPr/>
          <a:lstStyle/>
          <a:p>
            <a:r>
              <a:rPr lang="es-ES" sz="3200" b="0" i="0" strike="noStrike" cap="none" baseline="0">
                <a:solidFill>
                  <a:srgbClr val="000000"/>
                </a:solidFill>
                <a:effectLst/>
                <a:latin typeface="Segoe UI Semibold"/>
                <a:ea typeface="Segoe UI Semibold"/>
                <a:cs typeface="Segoe UI Semibold"/>
              </a:rPr>
              <a:t>Demostración</a:t>
            </a:r>
          </a:p>
        </p:txBody>
      </p:sp>
      <p:sp>
        <p:nvSpPr>
          <p:cNvPr id="7" name="Text Placeholder 6">
            <a:extLst>
              <a:ext uri="{FF2B5EF4-FFF2-40B4-BE49-F238E27FC236}">
                <a16:creationId xmlns:a16="http://schemas.microsoft.com/office/drawing/2014/main" id="{43F864E8-D59B-EBC3-AB0A-394DA3910DAD}"/>
              </a:ext>
            </a:extLst>
          </p:cNvPr>
          <p:cNvSpPr>
            <a:spLocks noGrp="1"/>
          </p:cNvSpPr>
          <p:nvPr>
            <p:ph type="body" sz="quarter" idx="15"/>
          </p:nvPr>
        </p:nvSpPr>
        <p:spPr>
          <a:xfrm>
            <a:off x="588262" y="1124255"/>
            <a:ext cx="4385661" cy="731520"/>
          </a:xfrm>
        </p:spPr>
        <p:txBody>
          <a:bodyPr/>
          <a:lstStyle/>
          <a:p>
            <a:r>
              <a:rPr lang="es-ES" sz="2400" b="0" i="0" strike="noStrike" cap="none" baseline="0">
                <a:solidFill>
                  <a:srgbClr val="000000"/>
                </a:solidFill>
                <a:effectLst/>
                <a:latin typeface="Segoe UI"/>
                <a:ea typeface="Segoe UI"/>
                <a:cs typeface="Segoe UI"/>
              </a:rPr>
              <a:t>Preparación para un proyecto de desarrollo de IA</a:t>
            </a:r>
          </a:p>
        </p:txBody>
      </p:sp>
      <p:sp>
        <p:nvSpPr>
          <p:cNvPr id="15" name="TextBox 14">
            <a:extLst>
              <a:ext uri="{FF2B5EF4-FFF2-40B4-BE49-F238E27FC236}">
                <a16:creationId xmlns:a16="http://schemas.microsoft.com/office/drawing/2014/main" id="{35E207F1-F6A8-297B-B552-BDDE1708858E}"/>
              </a:ext>
            </a:extLst>
          </p:cNvPr>
          <p:cNvSpPr txBox="1"/>
          <p:nvPr/>
        </p:nvSpPr>
        <p:spPr>
          <a:xfrm>
            <a:off x="588262" y="2689860"/>
            <a:ext cx="4385661" cy="1477328"/>
          </a:xfrm>
          <a:prstGeom prst="rect">
            <a:avLst/>
          </a:prstGeom>
          <a:noFill/>
        </p:spPr>
        <p:txBody>
          <a:bodyPr wrap="square" lIns="0" tIns="0" rIns="0" bIns="0" rtlCol="0">
            <a:spAutoFit/>
          </a:bodyPr>
          <a:lstStyle/>
          <a:p>
            <a:pPr algn="l"/>
            <a:r>
              <a:rPr lang="es-ES" sz="1600" b="0" i="0" strike="noStrike" cap="none" baseline="0" dirty="0">
                <a:solidFill>
                  <a:srgbClr val="000000"/>
                </a:solidFill>
                <a:effectLst/>
                <a:latin typeface="Segoe UI"/>
                <a:ea typeface="Segoe UI"/>
                <a:cs typeface="Segoe UI"/>
              </a:rPr>
              <a:t>En esta demostración, verás cómo hacer lo siguiente:</a:t>
            </a:r>
          </a:p>
          <a:p>
            <a:pPr marL="285750" indent="-285750" algn="l">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Abrir el portal de Microsoft </a:t>
            </a:r>
            <a:r>
              <a:rPr lang="es-ES" sz="1600" b="0" i="0" strike="noStrike" cap="none" baseline="0" dirty="0" err="1">
                <a:solidFill>
                  <a:srgbClr val="000000"/>
                </a:solidFill>
                <a:effectLst/>
                <a:latin typeface="Segoe UI"/>
                <a:ea typeface="Segoe UI"/>
                <a:cs typeface="Segoe UI"/>
              </a:rPr>
              <a:t>Foundry</a:t>
            </a:r>
            <a:endParaRPr lang="es-ES" sz="1600" b="0" i="0" strike="noStrike" cap="none" baseline="0" dirty="0">
              <a:solidFill>
                <a:srgbClr val="000000"/>
              </a:solidFill>
              <a:effectLst/>
              <a:latin typeface="Segoe UI"/>
              <a:ea typeface="Segoe UI"/>
              <a:cs typeface="Segoe UI"/>
            </a:endParaRPr>
          </a:p>
          <a:p>
            <a:pPr marL="285750" indent="-285750" algn="l">
              <a:buFont typeface="Arial" panose="020B0604020202020204" pitchFamily="34" charset="0"/>
              <a:buChar char="•"/>
            </a:pPr>
            <a:r>
              <a:rPr lang="es-ES" sz="1600" b="0" i="0" strike="noStrike" cap="none" baseline="0" dirty="0">
                <a:solidFill>
                  <a:srgbClr val="000000"/>
                </a:solidFill>
                <a:effectLst/>
                <a:latin typeface="Segoe UI"/>
                <a:ea typeface="Segoe UI"/>
                <a:cs typeface="Segoe UI"/>
              </a:rPr>
              <a:t>Crear un proyecto</a:t>
            </a:r>
          </a:p>
          <a:p>
            <a:pPr marL="285750" indent="-285750" algn="l">
              <a:buFont typeface="Arial" panose="020B0604020202020204" pitchFamily="34" charset="0"/>
              <a:buChar char="•"/>
            </a:pPr>
            <a:r>
              <a:rPr lang="es-ES" sz="1600" b="0" i="0" strike="noStrike" cap="none" baseline="0" dirty="0">
                <a:solidFill>
                  <a:srgbClr val="000000"/>
                </a:solidFill>
                <a:effectLst/>
                <a:latin typeface="Segoe UI"/>
                <a:ea typeface="Segoe UI"/>
                <a:cs typeface="Segoe UI Semibold"/>
              </a:rPr>
              <a:t>Implementación y prueba de un modelo de IA generativa</a:t>
            </a:r>
          </a:p>
        </p:txBody>
      </p:sp>
      <p:sp>
        <p:nvSpPr>
          <p:cNvPr id="17" name="TextBox 16">
            <a:extLst>
              <a:ext uri="{FF2B5EF4-FFF2-40B4-BE49-F238E27FC236}">
                <a16:creationId xmlns:a16="http://schemas.microsoft.com/office/drawing/2014/main" id="{77775DFF-F0CA-1691-B035-572FA3D77EE0}"/>
              </a:ext>
            </a:extLst>
          </p:cNvPr>
          <p:cNvSpPr txBox="1"/>
          <p:nvPr/>
        </p:nvSpPr>
        <p:spPr>
          <a:xfrm>
            <a:off x="121620" y="5733745"/>
            <a:ext cx="4607087" cy="1066800"/>
          </a:xfrm>
          <a:prstGeom prst="rect">
            <a:avLst/>
          </a:prstGeom>
          <a:noFill/>
        </p:spPr>
        <p:txBody>
          <a:bodyPr wrap="square">
            <a:spAutoFit/>
          </a:bodyPr>
          <a:lstStyle/>
          <a:p>
            <a:r>
              <a:rPr lang="es-ES" sz="1600" b="0" i="0" strike="noStrike" cap="none" baseline="0">
                <a:solidFill>
                  <a:srgbClr val="000000"/>
                </a:solidFill>
                <a:effectLst/>
                <a:latin typeface="Segoe UI"/>
                <a:ea typeface="Segoe UI"/>
                <a:cs typeface="Segoe UI"/>
              </a:rPr>
              <a:t>Prueba esta demostración después de la clase en:</a:t>
            </a:r>
          </a:p>
          <a:p>
            <a:r>
              <a:rPr lang="es-ES" sz="1600" b="0" i="0" strike="noStrike" cap="none" baseline="0">
                <a:solidFill>
                  <a:srgbClr val="000000"/>
                </a:solidFill>
                <a:effectLst/>
                <a:latin typeface="Segoe UI"/>
                <a:ea typeface="Segoe UI"/>
                <a:cs typeface="Segoe UI"/>
                <a:hlinkClick r:id="rId3" history="0"/>
              </a:rPr>
              <a:t>https://go.microsoft.com/fwlink/?linkid=2260323</a:t>
            </a:r>
            <a:r>
              <a:rPr lang="es-ES" sz="1600" b="0" i="0" strike="noStrike" cap="none" baseline="0">
                <a:solidFill>
                  <a:srgbClr val="000000"/>
                </a:solidFill>
                <a:effectLst/>
                <a:latin typeface="Segoe UI"/>
                <a:ea typeface="Segoe UI"/>
                <a:cs typeface="Segoe UI"/>
              </a:rPr>
              <a:t> </a:t>
            </a:r>
          </a:p>
        </p:txBody>
      </p:sp>
      <p:sp>
        <p:nvSpPr>
          <p:cNvPr id="4" name="Footer Placeholder 3">
            <a:extLst>
              <a:ext uri="{FF2B5EF4-FFF2-40B4-BE49-F238E27FC236}">
                <a16:creationId xmlns:a16="http://schemas.microsoft.com/office/drawing/2014/main" id="{DCA91561-8D77-DFB1-413A-5BC6F6E241DB}"/>
              </a:ext>
            </a:extLst>
          </p:cNvPr>
          <p:cNvSpPr>
            <a:spLocks noGrp="1"/>
          </p:cNvSpPr>
          <p:nvPr>
            <p:ph type="ftr" sz="quarter" idx="4294967295"/>
          </p:nvPr>
        </p:nvSpPr>
        <p:spPr>
          <a:xfrm>
            <a:off x="157941" y="6421438"/>
            <a:ext cx="4151313" cy="196850"/>
          </a:xfrm>
        </p:spPr>
        <p:txBody>
          <a:bodyPr/>
          <a:lstStyle/>
          <a:p>
            <a:pPr defTabSz="914367">
              <a:defRPr/>
            </a:pPr>
            <a:r>
              <a:rPr lang="es-ES" sz="1000" b="0" i="0" strike="noStrike" cap="none" baseline="0">
                <a:solidFill>
                  <a:srgbClr val="000000"/>
                </a:solidFill>
                <a:effectLst/>
                <a:latin typeface="Segoe UI"/>
                <a:ea typeface="Segoe UI"/>
                <a:cs typeface="Segoe UI"/>
              </a:rPr>
              <a:t>© Copyright Microsoft Corporation. Todos los derechos reservados.</a:t>
            </a:r>
          </a:p>
        </p:txBody>
      </p:sp>
      <p:pic>
        <p:nvPicPr>
          <p:cNvPr id="2" name="Picture 1">
            <a:extLst>
              <a:ext uri="{FF2B5EF4-FFF2-40B4-BE49-F238E27FC236}">
                <a16:creationId xmlns:a16="http://schemas.microsoft.com/office/drawing/2014/main" id="{964BFA9D-EABA-DECB-723F-BFA1B72EE12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429560" y="1299187"/>
            <a:ext cx="6640820" cy="4539682"/>
          </a:xfrm>
          <a:prstGeom prst="rect">
            <a:avLst/>
          </a:prstGeom>
        </p:spPr>
      </p:pic>
    </p:spTree>
    <p:extLst>
      <p:ext uri="{BB962C8B-B14F-4D97-AF65-F5344CB8AC3E}">
        <p14:creationId xmlns:p14="http://schemas.microsoft.com/office/powerpoint/2010/main" val="30691216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OS" val="Unix 3.10.0.1160"/>
  <p:tag name="AS_RELEASE_DATE" val="2023.06.30"/>
  <p:tag name="AS_TITLE" val="Aspose.Slides for Java"/>
  <p:tag name="AS_VERSION" val="23.6.1"/>
</p:tagLst>
</file>

<file path=ppt/theme/theme1.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 id="{29A08142-AB99-4411-AAE7-CEDF668BDF69}" vid="{B77F916D-7E22-4EF9-8BA9-EC91DF20C5E1}"/>
    </a:ext>
  </a:extLst>
</a:theme>
</file>

<file path=ppt/theme/theme4.xml><?xml version="1.0" encoding="utf-8"?>
<a:theme xmlns:a="http://schemas.openxmlformats.org/drawingml/2006/main" name="4_LIGHT_ILT_Official">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2_LIGHT_ILT_Official" id="{C53FDA87-EC9E-4B5A-A87A-E3A73C3AEC89}" vid="{24C2CEED-451D-4671-AE05-84B5ED3246A2}"/>
    </a:ext>
  </a:extLst>
</a:theme>
</file>

<file path=ppt/theme/theme5.xml><?xml version="1.0" encoding="utf-8"?>
<a:theme xmlns:a="http://schemas.openxmlformats.org/drawingml/2006/main" name="1_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anose="020B0604020202020204" pitchFamily="34" charset="0"/>
        <a:cs typeface="Arial" panose="020B0604020202020204" pitchFamily="34" charset="0"/>
      </a:majorFont>
      <a:minorFont>
        <a:latin typeface="Segoe UI"/>
        <a:ea typeface="Arial" panose="020B0604020202020204" pitchFamily="34" charset="0"/>
        <a:cs typeface="Arial" panose="020B0604020202020204"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8164</Words>
  <Application>Microsoft Office PowerPoint</Application>
  <PresentationFormat>Widescreen</PresentationFormat>
  <Paragraphs>750</Paragraphs>
  <Slides>46</Slides>
  <Notes>46</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46</vt:i4>
      </vt:variant>
    </vt:vector>
  </HeadingPairs>
  <TitlesOfParts>
    <vt:vector size="63" baseType="lpstr">
      <vt:lpstr>Abadi</vt:lpstr>
      <vt:lpstr>Aptos</vt:lpstr>
      <vt:lpstr>Arial</vt:lpstr>
      <vt:lpstr>Calibri</vt:lpstr>
      <vt:lpstr>Cambria Math</vt:lpstr>
      <vt:lpstr>Consolas</vt:lpstr>
      <vt:lpstr>Segoe UI</vt:lpstr>
      <vt:lpstr>Segoe UI Black</vt:lpstr>
      <vt:lpstr>Segoe UI Bold</vt:lpstr>
      <vt:lpstr>Segoe UI Light</vt:lpstr>
      <vt:lpstr>Segoe UI Semibold</vt:lpstr>
      <vt:lpstr>Wingdings</vt:lpstr>
      <vt:lpstr>LIGHT MODE</vt:lpstr>
      <vt:lpstr>1_LIGHT MODE</vt:lpstr>
      <vt:lpstr>Microsoft Learn_Off-White Template</vt:lpstr>
      <vt:lpstr>4_LIGHT_ILT_Official</vt:lpstr>
      <vt:lpstr>1_Microsoft Learn_Off-White Template</vt:lpstr>
      <vt:lpstr>Desarrollo de aplicaciones de IA generativa en Azure</vt:lpstr>
      <vt:lpstr>¿Qué es la inteligencia artificial (IA)?</vt:lpstr>
      <vt:lpstr>Nuestro enfoque actual</vt:lpstr>
      <vt:lpstr>Planificación y preparación para desarrollar soluciones de inteligencia artificial en Azure</vt:lpstr>
      <vt:lpstr>¿Qué es la IA Generativa?</vt:lpstr>
      <vt:lpstr>Indicaciones en una sesión de chat de IA generativa</vt:lpstr>
      <vt:lpstr>Desarrollo de IA generativa en Microsoft Foundry</vt:lpstr>
      <vt:lpstr>Portal de Microsoft Foundry</vt:lpstr>
      <vt:lpstr>Demostración</vt:lpstr>
      <vt:lpstr>Prueba de conocimientos</vt:lpstr>
      <vt:lpstr>Seleccionar e implementar modelos desde el catálogo de modelos</vt:lpstr>
      <vt:lpstr>¿Qué es el catálogo de modelos?</vt:lpstr>
      <vt:lpstr>Comparación de pruebas comparativas entre modelos</vt:lpstr>
      <vt:lpstr>Opciones de implementación de modelos</vt:lpstr>
      <vt:lpstr>Optimización del rendimiento del modelo</vt:lpstr>
      <vt:lpstr>Ejercicio</vt:lpstr>
      <vt:lpstr>Prueba de conocimientos</vt:lpstr>
      <vt:lpstr>Desarrollar una aplicación de IA con el SDK de Microsoft Foundry</vt:lpstr>
      <vt:lpstr>¿Qué es el SDK de Microsoft Foundry?</vt:lpstr>
      <vt:lpstr>Conexiones de proyecto</vt:lpstr>
      <vt:lpstr>Creación de un cliente de chat</vt:lpstr>
      <vt:lpstr>Ejercicio</vt:lpstr>
      <vt:lpstr>Prueba de conocimientos</vt:lpstr>
      <vt:lpstr>Desarrollar una solución basada en RAG con tus propios datos mediante Microsoft Foundry</vt:lpstr>
      <vt:lpstr>Fundamentación de un modelo de lenguaje con tus propios datos</vt:lpstr>
      <vt:lpstr>Generación aumentada por recuperación (RAG)</vt:lpstr>
      <vt:lpstr>Uso de RAG con la API de Azure OpenAI</vt:lpstr>
      <vt:lpstr>Ejercicio</vt:lpstr>
      <vt:lpstr>Prueba de conocimientos</vt:lpstr>
      <vt:lpstr>Ajuste de un modelo de lenguaje con Microsoft Foundry</vt:lpstr>
      <vt:lpstr>¿Qué es el ajuste?</vt:lpstr>
      <vt:lpstr>Prepara tus datos para ajustar con precisión un modelo</vt:lpstr>
      <vt:lpstr>Ajuste con precisión de un modelo</vt:lpstr>
      <vt:lpstr>Demostración</vt:lpstr>
      <vt:lpstr>Prueba de conocimientos</vt:lpstr>
      <vt:lpstr>Implementar una solución de IA generativa responsable en Microsoft Foundry</vt:lpstr>
      <vt:lpstr>Planificar una solución de IA generativa responsable</vt:lpstr>
      <vt:lpstr>Filtros de contenido y escudos de solicitudes</vt:lpstr>
      <vt:lpstr>Ejercicio</vt:lpstr>
      <vt:lpstr>Prueba de conocimientos</vt:lpstr>
      <vt:lpstr>Evaluar el rendimiento de la IA generativa en el portal de Microsoft Foundry</vt:lpstr>
      <vt:lpstr>Evaluación de modelo manual</vt:lpstr>
      <vt:lpstr>Evaluación automatizada</vt:lpstr>
      <vt:lpstr>Evaluadores y métricas</vt:lpstr>
      <vt:lpstr>Ejercicio</vt:lpstr>
      <vt:lpstr>Prueba de conocimientos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cp:revision>
  <dcterms:created xsi:type="dcterms:W3CDTF">2024-06-26T22:58:08Z</dcterms:created>
  <dcterms:modified xsi:type="dcterms:W3CDTF">2025-12-16T07:12:11Z</dcterms:modified>
</cp:coreProperties>
</file>